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6" r:id="rId3"/>
    <p:sldId id="257" r:id="rId4"/>
    <p:sldId id="259" r:id="rId5"/>
    <p:sldId id="261" r:id="rId6"/>
    <p:sldId id="260" r:id="rId7"/>
    <p:sldId id="263" r:id="rId8"/>
    <p:sldId id="262"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5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23.emf"/><Relationship Id="rId7" Type="http://schemas.openxmlformats.org/officeDocument/2006/relationships/image" Target="../media/image27.emf"/><Relationship Id="rId2" Type="http://schemas.openxmlformats.org/officeDocument/2006/relationships/image" Target="../media/image22.emf"/><Relationship Id="rId1" Type="http://schemas.openxmlformats.org/officeDocument/2006/relationships/image" Target="../media/image21.emf"/><Relationship Id="rId6" Type="http://schemas.openxmlformats.org/officeDocument/2006/relationships/image" Target="../media/image26.emf"/><Relationship Id="rId5" Type="http://schemas.openxmlformats.org/officeDocument/2006/relationships/image" Target="../media/image25.emf"/><Relationship Id="rId4" Type="http://schemas.openxmlformats.org/officeDocument/2006/relationships/image" Target="../media/image2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image" Target="../media/image2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 Id="rId4" Type="http://schemas.openxmlformats.org/officeDocument/2006/relationships/image" Target="../media/image34.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7.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31974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24318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39424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26204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263365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26/08/2022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1750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9E56BDC-EBE9-4DD7-8632-33828AA0D70F}" type="datetimeFigureOut">
              <a:rPr lang="vi-VN" smtClean="0"/>
              <a:t>26/08/2022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515811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886509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3685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06135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E56BDC-EBE9-4DD7-8632-33828AA0D70F}" type="datetimeFigureOut">
              <a:rPr lang="vi-VN" smtClean="0"/>
              <a:t>26/08/2022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559884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66084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E56BDC-EBE9-4DD7-8632-33828AA0D70F}" type="datetimeFigureOut">
              <a:rPr lang="vi-VN" smtClean="0"/>
              <a:t>26/08/2022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757025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E56BDC-EBE9-4DD7-8632-33828AA0D70F}" type="datetimeFigureOut">
              <a:rPr lang="vi-VN" smtClean="0"/>
              <a:t>26/08/2022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1180924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C9E56BDC-EBE9-4DD7-8632-33828AA0D70F}" type="datetimeFigureOut">
              <a:rPr lang="vi-VN" smtClean="0"/>
              <a:t>26/08/2022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2123161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460243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E56BDC-EBE9-4DD7-8632-33828AA0D70F}" type="datetimeFigureOut">
              <a:rPr lang="vi-VN" smtClean="0"/>
              <a:t>26/08/2022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9FBE513-011F-40E6-B87D-4E9760355FCA}" type="slidenum">
              <a:rPr lang="vi-VN" smtClean="0"/>
              <a:t>‹#›</a:t>
            </a:fld>
            <a:endParaRPr lang="vi-VN"/>
          </a:p>
        </p:txBody>
      </p:sp>
    </p:spTree>
    <p:extLst>
      <p:ext uri="{BB962C8B-B14F-4D97-AF65-F5344CB8AC3E}">
        <p14:creationId xmlns:p14="http://schemas.microsoft.com/office/powerpoint/2010/main" val="382155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C9E56BDC-EBE9-4DD7-8632-33828AA0D70F}" type="datetimeFigureOut">
              <a:rPr lang="vi-VN" smtClean="0"/>
              <a:t>26/08/2022</a:t>
            </a:fld>
            <a:endParaRPr lang="vi-V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vi-V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29FBE513-011F-40E6-B87D-4E9760355FCA}" type="slidenum">
              <a:rPr lang="vi-VN" smtClean="0"/>
              <a:t>‹#›</a:t>
            </a:fld>
            <a:endParaRPr lang="vi-VN"/>
          </a:p>
        </p:txBody>
      </p:sp>
    </p:spTree>
    <p:extLst>
      <p:ext uri="{BB962C8B-B14F-4D97-AF65-F5344CB8AC3E}">
        <p14:creationId xmlns:p14="http://schemas.microsoft.com/office/powerpoint/2010/main" val="41093127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oleObject" Target="../embeddings/oleObject24.bin"/><Relationship Id="rId18" Type="http://schemas.openxmlformats.org/officeDocument/2006/relationships/image" Target="../media/image28.emf"/><Relationship Id="rId3" Type="http://schemas.openxmlformats.org/officeDocument/2006/relationships/oleObject" Target="../embeddings/oleObject19.bin"/><Relationship Id="rId7" Type="http://schemas.openxmlformats.org/officeDocument/2006/relationships/oleObject" Target="../embeddings/oleObject21.bin"/><Relationship Id="rId12" Type="http://schemas.openxmlformats.org/officeDocument/2006/relationships/image" Target="../media/image25.emf"/><Relationship Id="rId17" Type="http://schemas.openxmlformats.org/officeDocument/2006/relationships/oleObject" Target="../embeddings/oleObject26.bin"/><Relationship Id="rId2" Type="http://schemas.openxmlformats.org/officeDocument/2006/relationships/slideLayout" Target="../slideLayouts/slideLayout7.xml"/><Relationship Id="rId16" Type="http://schemas.openxmlformats.org/officeDocument/2006/relationships/image" Target="../media/image27.emf"/><Relationship Id="rId1" Type="http://schemas.openxmlformats.org/officeDocument/2006/relationships/vmlDrawing" Target="../drawings/vmlDrawing5.vml"/><Relationship Id="rId6" Type="http://schemas.openxmlformats.org/officeDocument/2006/relationships/image" Target="../media/image22.emf"/><Relationship Id="rId11" Type="http://schemas.openxmlformats.org/officeDocument/2006/relationships/oleObject" Target="../embeddings/oleObject23.bin"/><Relationship Id="rId5" Type="http://schemas.openxmlformats.org/officeDocument/2006/relationships/oleObject" Target="../embeddings/oleObject20.bin"/><Relationship Id="rId15" Type="http://schemas.openxmlformats.org/officeDocument/2006/relationships/oleObject" Target="../embeddings/oleObject25.bin"/><Relationship Id="rId10" Type="http://schemas.openxmlformats.org/officeDocument/2006/relationships/image" Target="../media/image24.emf"/><Relationship Id="rId4" Type="http://schemas.openxmlformats.org/officeDocument/2006/relationships/image" Target="../media/image21.emf"/><Relationship Id="rId9" Type="http://schemas.openxmlformats.org/officeDocument/2006/relationships/oleObject" Target="../embeddings/oleObject22.bin"/><Relationship Id="rId14" Type="http://schemas.openxmlformats.org/officeDocument/2006/relationships/image" Target="../media/image26.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30.emf"/><Relationship Id="rId5" Type="http://schemas.openxmlformats.org/officeDocument/2006/relationships/oleObject" Target="../embeddings/oleObject28.bin"/><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29.bin"/><Relationship Id="rId7"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32.emf"/><Relationship Id="rId5" Type="http://schemas.openxmlformats.org/officeDocument/2006/relationships/oleObject" Target="../embeddings/oleObject30.bin"/><Relationship Id="rId10" Type="http://schemas.openxmlformats.org/officeDocument/2006/relationships/image" Target="../media/image34.emf"/><Relationship Id="rId4" Type="http://schemas.openxmlformats.org/officeDocument/2006/relationships/image" Target="../media/image31.emf"/><Relationship Id="rId9" Type="http://schemas.openxmlformats.org/officeDocument/2006/relationships/oleObject" Target="../embeddings/oleObject32.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6.emf"/><Relationship Id="rId5" Type="http://schemas.openxmlformats.org/officeDocument/2006/relationships/oleObject" Target="../embeddings/oleObject34.bin"/><Relationship Id="rId4" Type="http://schemas.openxmlformats.org/officeDocument/2006/relationships/image" Target="../media/image35.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3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4.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9.emf"/><Relationship Id="rId5" Type="http://schemas.openxmlformats.org/officeDocument/2006/relationships/oleObject" Target="../embeddings/oleObject37.bin"/><Relationship Id="rId4" Type="http://schemas.openxmlformats.org/officeDocument/2006/relationships/image" Target="../media/image3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9.png"/><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png"/><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9.bin"/></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7.bin"/><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8.emf"/><Relationship Id="rId2" Type="http://schemas.openxmlformats.org/officeDocument/2006/relationships/slideLayout" Target="../slideLayouts/slideLayout7.xml"/><Relationship Id="rId16" Type="http://schemas.openxmlformats.org/officeDocument/2006/relationships/image" Target="../media/image20.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5.bin"/><Relationship Id="rId14" Type="http://schemas.openxmlformats.org/officeDocument/2006/relationships/image" Target="../media/image19.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A0F0AC6-A89F-416B-9FA4-48E664065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a:extLst>
              <a:ext uri="{FF2B5EF4-FFF2-40B4-BE49-F238E27FC236}">
                <a16:creationId xmlns:a16="http://schemas.microsoft.com/office/drawing/2014/main" id="{C31AA009-40AD-4098-8AE7-680CA35C6E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6" name="Rectangle 10">
            <a:extLst>
              <a:ext uri="{FF2B5EF4-FFF2-40B4-BE49-F238E27FC236}">
                <a16:creationId xmlns:a16="http://schemas.microsoft.com/office/drawing/2014/main" id="{B63B6C0C-65BB-4F38-9C8A-0892266F8B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12">
            <a:extLst>
              <a:ext uri="{FF2B5EF4-FFF2-40B4-BE49-F238E27FC236}">
                <a16:creationId xmlns:a16="http://schemas.microsoft.com/office/drawing/2014/main" id="{09D77137-01B7-45E4-AA14-CD9E779B443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7353CEB1-6A2F-48D9-996A-409AB09AECEA}"/>
              </a:ext>
            </a:extLst>
          </p:cNvPr>
          <p:cNvSpPr/>
          <p:nvPr/>
        </p:nvSpPr>
        <p:spPr>
          <a:xfrm>
            <a:off x="913774" y="1365957"/>
            <a:ext cx="10364452" cy="40414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8000" cap="all" spc="200" dirty="0">
                <a:solidFill>
                  <a:schemeClr val="tx1"/>
                </a:solidFill>
                <a:latin typeface="Times New Roman" panose="02020603050405020304" pitchFamily="18" charset="0"/>
                <a:ea typeface="+mj-ea"/>
                <a:cs typeface="Times New Roman" panose="02020603050405020304" pitchFamily="18" charset="0"/>
              </a:rPr>
              <a:t>KHỞI ĐỘNG</a:t>
            </a:r>
          </a:p>
        </p:txBody>
      </p:sp>
    </p:spTree>
    <p:extLst>
      <p:ext uri="{BB962C8B-B14F-4D97-AF65-F5344CB8AC3E}">
        <p14:creationId xmlns:p14="http://schemas.microsoft.com/office/powerpoint/2010/main" val="5445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4418632" y="152565"/>
            <a:ext cx="1563715"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ĐÁP ÁN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C75E0A6-71E5-4C90-828C-E7620A70B9B7}"/>
              </a:ext>
            </a:extLst>
          </p:cNvPr>
          <p:cNvGrpSpPr/>
          <p:nvPr/>
        </p:nvGrpSpPr>
        <p:grpSpPr>
          <a:xfrm>
            <a:off x="301249" y="439360"/>
            <a:ext cx="11990522" cy="7409721"/>
            <a:chOff x="301249" y="439360"/>
            <a:chExt cx="11990522" cy="7409721"/>
          </a:xfrm>
        </p:grpSpPr>
        <p:sp>
          <p:nvSpPr>
            <p:cNvPr id="16" name="TextBox 15">
              <a:extLst>
                <a:ext uri="{FF2B5EF4-FFF2-40B4-BE49-F238E27FC236}">
                  <a16:creationId xmlns:a16="http://schemas.microsoft.com/office/drawing/2014/main" id="{D983708D-7B30-4ECB-BA46-369B0B08D701}"/>
                </a:ext>
              </a:extLst>
            </p:cNvPr>
            <p:cNvSpPr txBox="1"/>
            <p:nvPr/>
          </p:nvSpPr>
          <p:spPr>
            <a:xfrm>
              <a:off x="301249" y="439360"/>
              <a:ext cx="11990522" cy="7409721"/>
            </a:xfrm>
            <a:prstGeom prst="rect">
              <a:avLst/>
            </a:prstGeom>
            <a:noFill/>
          </p:spPr>
          <p:txBody>
            <a:bodyPr wrap="square">
              <a:spAutoFit/>
            </a:bodyPr>
            <a:lstStyle/>
            <a:p>
              <a:pPr algn="just">
                <a:lnSpc>
                  <a:spcPct val="130000"/>
                </a:lnSpc>
              </a:pPr>
              <a:r>
                <a:rPr lang="en-US" sz="2100" b="1" dirty="0">
                  <a:effectLst/>
                  <a:latin typeface="Times New Roman" panose="02020603050405020304" pitchFamily="18" charset="0"/>
                  <a:ea typeface="Times New Roman" panose="02020603050405020304" pitchFamily="18" charset="0"/>
                </a:rPr>
                <a:t>1. </a:t>
              </a:r>
              <a:r>
                <a:rPr lang="en-US" sz="2100" dirty="0" err="1">
                  <a:effectLst/>
                  <a:latin typeface="Times New Roman" panose="02020603050405020304" pitchFamily="18" charset="0"/>
                  <a:ea typeface="Times New Roman" panose="02020603050405020304" pitchFamily="18" charset="0"/>
                </a:rPr>
                <a:t>Biến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thiên</a:t>
              </a:r>
              <a:r>
                <a:rPr lang="en-US" sz="2100" dirty="0">
                  <a:effectLst/>
                  <a:latin typeface="Times New Roman" panose="02020603050405020304" pitchFamily="18" charset="0"/>
                  <a:ea typeface="Times New Roman" panose="02020603050405020304" pitchFamily="18" charset="0"/>
                </a:rPr>
                <a:t> enthalpy </a:t>
              </a:r>
              <a:r>
                <a:rPr lang="en-US" sz="2100" dirty="0" err="1">
                  <a:effectLst/>
                  <a:latin typeface="Times New Roman" panose="02020603050405020304" pitchFamily="18" charset="0"/>
                  <a:ea typeface="Times New Roman" panose="02020603050405020304" pitchFamily="18" charset="0"/>
                </a:rPr>
                <a:t>của</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phản</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ứng</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đốt</a:t>
              </a:r>
              <a:r>
                <a:rPr lang="en-US" sz="2100" dirty="0">
                  <a:effectLst/>
                  <a:latin typeface="Times New Roman" panose="02020603050405020304" pitchFamily="18" charset="0"/>
                  <a:ea typeface="Times New Roman" panose="02020603050405020304" pitchFamily="18" charset="0"/>
                </a:rPr>
                <a:t> </a:t>
              </a:r>
              <a:r>
                <a:rPr lang="en-US" sz="2100" dirty="0" err="1">
                  <a:effectLst/>
                  <a:latin typeface="Times New Roman" panose="02020603050405020304" pitchFamily="18" charset="0"/>
                  <a:ea typeface="Times New Roman" panose="02020603050405020304" pitchFamily="18" charset="0"/>
                </a:rPr>
                <a:t>cháy</a:t>
              </a:r>
              <a:r>
                <a:rPr lang="en-US" sz="2100" dirty="0">
                  <a:effectLst/>
                  <a:latin typeface="Times New Roman" panose="02020603050405020304" pitchFamily="18" charset="0"/>
                  <a:ea typeface="Times New Roman" panose="02020603050405020304" pitchFamily="18" charset="0"/>
                </a:rPr>
                <a:t>:</a:t>
              </a:r>
              <a:endParaRPr lang="vi-VN" sz="21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 mol ethanol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tạo thành của các chất) </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r>
                <a:rPr lang="en-US" sz="21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–393,50) + 3 x (–241,826) – (–277,63) = – 1234,848 (kJ/mol)</a:t>
              </a:r>
            </a:p>
            <a:p>
              <a:pPr algn="just">
                <a:lnSpc>
                  <a:spcPct val="130000"/>
                </a:lnSpc>
              </a:pP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1 mol propane; 1 mol butane (tính theo năng lượng liên kết (E</a:t>
              </a:r>
              <a:r>
                <a:rPr lang="pt-BR" sz="2100" spc="-10" baseline="-25000" dirty="0">
                  <a:effectLst/>
                  <a:latin typeface="Times New Roman" panose="02020603050405020304" pitchFamily="18" charset="0"/>
                  <a:ea typeface="Calibri" panose="020F0502020204030204" pitchFamily="34" charset="0"/>
                  <a:cs typeface="Times New Roman" panose="02020603050405020304" pitchFamily="18" charset="0"/>
                </a:rPr>
                <a:t>b</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[(8 x 413 + 2 x 347) + (5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[(6 x 745) + (8 x 467)]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1718 (kJ/mol)</a:t>
              </a: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[(10 x 413 + 3 x 347) + (6,5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[(8 x 745) + (10 x 467)] </a:t>
              </a: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2222 (kJ/mol)</a:t>
              </a:r>
            </a:p>
            <a:p>
              <a:pPr>
                <a:lnSpc>
                  <a:spcPct val="107000"/>
                </a:lnSpc>
                <a:spcAft>
                  <a:spcPts val="800"/>
                </a:spcAft>
              </a:pP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1 mol khí gas:</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0,4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1718) + 0,6 x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2222)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2020,4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err="1">
                  <a:effectLst/>
                  <a:latin typeface="Times New Roman" panose="02020603050405020304" pitchFamily="18" charset="0"/>
                  <a:ea typeface="Calibri" panose="020F0502020204030204" pitchFamily="34" charset="0"/>
                </a:rPr>
                <a:t>Giá</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trị</a:t>
              </a:r>
              <a:r>
                <a:rPr lang="en-US" sz="2100" dirty="0">
                  <a:effectLst/>
                  <a:latin typeface="Times New Roman" panose="02020603050405020304" pitchFamily="18" charset="0"/>
                  <a:ea typeface="Calibri" panose="020F0502020204030204" pitchFamily="34" charset="0"/>
                </a:rPr>
                <a:t>                      &lt;0 </a:t>
              </a:r>
              <a:r>
                <a:rPr lang="en-US" sz="2100" dirty="0" err="1">
                  <a:effectLst/>
                  <a:latin typeface="Times New Roman" panose="02020603050405020304" pitchFamily="18" charset="0"/>
                  <a:ea typeface="Calibri" panose="020F0502020204030204" pitchFamily="34" charset="0"/>
                </a:rPr>
                <a:t>nên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đều</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là</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tỏa</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nhiệt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trong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đó</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đốt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cháy</a:t>
              </a:r>
              <a:r>
                <a:rPr lang="en-US" sz="2100" dirty="0">
                  <a:effectLst/>
                  <a:latin typeface="Times New Roman" panose="02020603050405020304" pitchFamily="18" charset="0"/>
                  <a:ea typeface="Calibri" panose="020F0502020204030204" pitchFamily="34" charset="0"/>
                </a:rPr>
                <a:t> gas </a:t>
              </a:r>
              <a:r>
                <a:rPr lang="en-US" sz="2100" dirty="0" err="1">
                  <a:effectLst/>
                  <a:latin typeface="Times New Roman" panose="02020603050405020304" pitchFamily="18" charset="0"/>
                  <a:ea typeface="Calibri" panose="020F0502020204030204" pitchFamily="34" charset="0"/>
                </a:rPr>
                <a:t>xảy</a:t>
              </a:r>
              <a:r>
                <a:rPr lang="en-US" sz="2100" dirty="0">
                  <a:effectLst/>
                  <a:latin typeface="Times New Roman" panose="02020603050405020304" pitchFamily="18" charset="0"/>
                  <a:ea typeface="Calibri" panose="020F0502020204030204" pitchFamily="34" charset="0"/>
                </a:rPr>
                <a:t> ra </a:t>
              </a:r>
              <a:r>
                <a:rPr lang="en-US" sz="2100" dirty="0" err="1">
                  <a:effectLst/>
                  <a:latin typeface="Times New Roman" panose="02020603050405020304" pitchFamily="18" charset="0"/>
                  <a:ea typeface="Calibri" panose="020F0502020204030204" pitchFamily="34" charset="0"/>
                </a:rPr>
                <a:t>mãnh</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hơn</a:t>
              </a:r>
              <a:r>
                <a:rPr lang="en-US" sz="2100" dirty="0">
                  <a:effectLst/>
                  <a:latin typeface="Times New Roman" panose="02020603050405020304" pitchFamily="18" charset="0"/>
                  <a:ea typeface="Calibri" panose="020F0502020204030204" pitchFamily="34" charset="0"/>
                </a:rPr>
                <a:t>.</a:t>
              </a:r>
            </a:p>
            <a:p>
              <a:pPr>
                <a:lnSpc>
                  <a:spcPct val="107000"/>
                </a:lnSpc>
                <a:spcAft>
                  <a:spcPts val="800"/>
                </a:spcAft>
              </a:pPr>
              <a:r>
                <a:rPr lang="en-US" sz="21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 mol octane; 1 mol methane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(tính theo năng lượng liên kết (E</a:t>
              </a:r>
              <a:r>
                <a:rPr lang="pt-BR" sz="2100" spc="-10" baseline="-25000" dirty="0">
                  <a:effectLst/>
                  <a:latin typeface="Times New Roman" panose="02020603050405020304" pitchFamily="18" charset="0"/>
                  <a:ea typeface="Calibri" panose="020F0502020204030204" pitchFamily="34" charset="0"/>
                  <a:cs typeface="Times New Roman" panose="02020603050405020304" pitchFamily="18" charset="0"/>
                </a:rPr>
                <a:t>b</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[(18 x 413 + 7 x 347) + (12,5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[(16 x 745) + (18 x 467)] </a:t>
              </a:r>
              <a:r>
                <a:rPr lang="en-US" sz="2100" dirty="0">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4238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a:effectLst/>
                  <a:latin typeface="Calibri" panose="020F0502020204030204" pitchFamily="34"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[(4 x 413) + (2 x 498)]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[(2 x 745) + (4 x 467)] = </a:t>
              </a:r>
              <a:r>
                <a:rPr lang="pt-BR" sz="21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100" dirty="0">
                  <a:effectLst/>
                  <a:latin typeface="Times New Roman" panose="02020603050405020304" pitchFamily="18" charset="0"/>
                  <a:ea typeface="Calibri" panose="020F0502020204030204" pitchFamily="34" charset="0"/>
                  <a:cs typeface="Times New Roman" panose="02020603050405020304" pitchFamily="18" charset="0"/>
                </a:rPr>
                <a:t>710 (kJ/mol)</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100" dirty="0" err="1">
                  <a:effectLst/>
                  <a:latin typeface="Times New Roman" panose="02020603050405020304" pitchFamily="18" charset="0"/>
                  <a:ea typeface="Calibri" panose="020F0502020204030204" pitchFamily="34" charset="0"/>
                </a:rPr>
                <a:t>Giá</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trị</a:t>
              </a:r>
              <a:r>
                <a:rPr lang="en-US" sz="2100" dirty="0">
                  <a:effectLst/>
                  <a:latin typeface="Times New Roman" panose="02020603050405020304" pitchFamily="18" charset="0"/>
                  <a:ea typeface="Calibri" panose="020F0502020204030204" pitchFamily="34" charset="0"/>
                </a:rPr>
                <a:t>                       &lt;0 </a:t>
              </a:r>
              <a:r>
                <a:rPr lang="en-US" sz="2100" dirty="0" err="1">
                  <a:effectLst/>
                  <a:latin typeface="Times New Roman" panose="02020603050405020304" pitchFamily="18" charset="0"/>
                  <a:ea typeface="Calibri" panose="020F0502020204030204" pitchFamily="34" charset="0"/>
                </a:rPr>
                <a:t>nên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đều</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là</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tỏa</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nhiệt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trong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đó</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phản</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ứng</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đốt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cháy</a:t>
              </a:r>
              <a:r>
                <a:rPr lang="en-US" sz="2100" dirty="0">
                  <a:effectLst/>
                  <a:latin typeface="Times New Roman" panose="02020603050405020304" pitchFamily="18" charset="0"/>
                  <a:ea typeface="Calibri" panose="020F0502020204030204" pitchFamily="34" charset="0"/>
                </a:rPr>
                <a:t> octane </a:t>
              </a:r>
              <a:r>
                <a:rPr lang="en-US" sz="2100" dirty="0" err="1">
                  <a:effectLst/>
                  <a:latin typeface="Times New Roman" panose="02020603050405020304" pitchFamily="18" charset="0"/>
                  <a:ea typeface="Calibri" panose="020F0502020204030204" pitchFamily="34" charset="0"/>
                </a:rPr>
                <a:t>xảy</a:t>
              </a:r>
              <a:r>
                <a:rPr lang="en-US" sz="2100" dirty="0">
                  <a:effectLst/>
                  <a:latin typeface="Times New Roman" panose="02020603050405020304" pitchFamily="18" charset="0"/>
                  <a:ea typeface="Calibri" panose="020F0502020204030204" pitchFamily="34" charset="0"/>
                </a:rPr>
                <a:t> ra </a:t>
              </a:r>
              <a:r>
                <a:rPr lang="en-US" sz="2100" dirty="0" err="1">
                  <a:effectLst/>
                  <a:latin typeface="Times New Roman" panose="02020603050405020304" pitchFamily="18" charset="0"/>
                  <a:ea typeface="Calibri" panose="020F0502020204030204" pitchFamily="34" charset="0"/>
                </a:rPr>
                <a:t>mãnh</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liệt</a:t>
              </a:r>
              <a:r>
                <a:rPr lang="en-US" sz="2100" dirty="0">
                  <a:effectLst/>
                  <a:latin typeface="Times New Roman" panose="02020603050405020304" pitchFamily="18" charset="0"/>
                  <a:ea typeface="Calibri" panose="020F0502020204030204" pitchFamily="34" charset="0"/>
                </a:rPr>
                <a:t> </a:t>
              </a:r>
              <a:r>
                <a:rPr lang="en-US" sz="2100" dirty="0" err="1">
                  <a:effectLst/>
                  <a:latin typeface="Times New Roman" panose="02020603050405020304" pitchFamily="18" charset="0"/>
                  <a:ea typeface="Calibri" panose="020F0502020204030204" pitchFamily="34" charset="0"/>
                </a:rPr>
                <a:t>hơn</a:t>
              </a:r>
              <a:r>
                <a:rPr lang="en-US" sz="2100" dirty="0">
                  <a:effectLst/>
                  <a:latin typeface="Times New Roman" panose="02020603050405020304" pitchFamily="18" charset="0"/>
                  <a:ea typeface="Calibri" panose="020F0502020204030204" pitchFamily="34" charset="0"/>
                </a:rPr>
                <a:t>.</a:t>
              </a:r>
              <a:endParaRPr lang="vi-VN" sz="2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pP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4" name="Object 3">
              <a:extLst>
                <a:ext uri="{FF2B5EF4-FFF2-40B4-BE49-F238E27FC236}">
                  <a16:creationId xmlns:a16="http://schemas.microsoft.com/office/drawing/2014/main" id="{8DD5CBEE-8A3C-46BD-BD86-25CD2EE758A7}"/>
                </a:ext>
              </a:extLst>
            </p:cNvPr>
            <p:cNvGraphicFramePr>
              <a:graphicFrameLocks noChangeAspect="1"/>
            </p:cNvGraphicFramePr>
            <p:nvPr>
              <p:extLst>
                <p:ext uri="{D42A27DB-BD31-4B8C-83A1-F6EECF244321}">
                  <p14:modId xmlns:p14="http://schemas.microsoft.com/office/powerpoint/2010/main" val="286057534"/>
                </p:ext>
              </p:extLst>
            </p:nvPr>
          </p:nvGraphicFramePr>
          <p:xfrm>
            <a:off x="301249" y="1319939"/>
            <a:ext cx="2054261" cy="560253"/>
          </p:xfrm>
          <a:graphic>
            <a:graphicData uri="http://schemas.openxmlformats.org/presentationml/2006/ole">
              <mc:AlternateContent xmlns:mc="http://schemas.openxmlformats.org/markup-compatibility/2006">
                <mc:Choice xmlns:v="urn:schemas-microsoft-com:vml" Requires="v">
                  <p:oleObj spid="_x0000_s5122" name="Equation" r:id="rId3" imgW="942720" imgH="257013" progId="Equation.DSMT4">
                    <p:embed/>
                  </p:oleObj>
                </mc:Choice>
                <mc:Fallback>
                  <p:oleObj name="Equation" r:id="rId3" imgW="942720" imgH="257013" progId="Equation.DSMT4">
                    <p:embed/>
                    <p:pic>
                      <p:nvPicPr>
                        <p:cNvPr id="0" name=""/>
                        <p:cNvPicPr/>
                        <p:nvPr/>
                      </p:nvPicPr>
                      <p:blipFill>
                        <a:blip r:embed="rId4"/>
                        <a:stretch>
                          <a:fillRect/>
                        </a:stretch>
                      </p:blipFill>
                      <p:spPr>
                        <a:xfrm>
                          <a:off x="301249" y="1319939"/>
                          <a:ext cx="2054261" cy="56025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148BFED-A7D6-4E8C-A1D9-E6BC693B08B2}"/>
                </a:ext>
              </a:extLst>
            </p:cNvPr>
            <p:cNvGraphicFramePr>
              <a:graphicFrameLocks noChangeAspect="1"/>
            </p:cNvGraphicFramePr>
            <p:nvPr>
              <p:extLst>
                <p:ext uri="{D42A27DB-BD31-4B8C-83A1-F6EECF244321}">
                  <p14:modId xmlns:p14="http://schemas.microsoft.com/office/powerpoint/2010/main" val="1026582600"/>
                </p:ext>
              </p:extLst>
            </p:nvPr>
          </p:nvGraphicFramePr>
          <p:xfrm>
            <a:off x="636947" y="2159291"/>
            <a:ext cx="2137261" cy="560253"/>
          </p:xfrm>
          <a:graphic>
            <a:graphicData uri="http://schemas.openxmlformats.org/presentationml/2006/ole">
              <mc:AlternateContent xmlns:mc="http://schemas.openxmlformats.org/markup-compatibility/2006">
                <mc:Choice xmlns:v="urn:schemas-microsoft-com:vml" Requires="v">
                  <p:oleObj spid="_x0000_s5123" name="Equation" r:id="rId5" imgW="980875" imgH="257013" progId="Equation.DSMT4">
                    <p:embed/>
                  </p:oleObj>
                </mc:Choice>
                <mc:Fallback>
                  <p:oleObj name="Equation" r:id="rId5" imgW="980875" imgH="257013" progId="Equation.DSMT4">
                    <p:embed/>
                    <p:pic>
                      <p:nvPicPr>
                        <p:cNvPr id="0" name=""/>
                        <p:cNvPicPr/>
                        <p:nvPr/>
                      </p:nvPicPr>
                      <p:blipFill>
                        <a:blip r:embed="rId6"/>
                        <a:stretch>
                          <a:fillRect/>
                        </a:stretch>
                      </p:blipFill>
                      <p:spPr>
                        <a:xfrm>
                          <a:off x="636947" y="2159291"/>
                          <a:ext cx="2137261" cy="56025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00C483B-7724-4CBB-A4FC-5AC81F3D1E44}"/>
                </a:ext>
              </a:extLst>
            </p:cNvPr>
            <p:cNvGraphicFramePr>
              <a:graphicFrameLocks noChangeAspect="1"/>
            </p:cNvGraphicFramePr>
            <p:nvPr>
              <p:extLst>
                <p:ext uri="{D42A27DB-BD31-4B8C-83A1-F6EECF244321}">
                  <p14:modId xmlns:p14="http://schemas.microsoft.com/office/powerpoint/2010/main" val="3061239759"/>
                </p:ext>
              </p:extLst>
            </p:nvPr>
          </p:nvGraphicFramePr>
          <p:xfrm>
            <a:off x="804143" y="2612757"/>
            <a:ext cx="1734683" cy="498260"/>
          </p:xfrm>
          <a:graphic>
            <a:graphicData uri="http://schemas.openxmlformats.org/presentationml/2006/ole">
              <mc:AlternateContent xmlns:mc="http://schemas.openxmlformats.org/markup-compatibility/2006">
                <mc:Choice xmlns:v="urn:schemas-microsoft-com:vml" Requires="v">
                  <p:oleObj spid="_x0000_s5124" name="Equation" r:id="rId7" imgW="895206" imgH="257013" progId="Equation.DSMT4">
                    <p:embed/>
                  </p:oleObj>
                </mc:Choice>
                <mc:Fallback>
                  <p:oleObj name="Equation" r:id="rId7" imgW="895206" imgH="257013" progId="Equation.DSMT4">
                    <p:embed/>
                    <p:pic>
                      <p:nvPicPr>
                        <p:cNvPr id="0" name=""/>
                        <p:cNvPicPr/>
                        <p:nvPr/>
                      </p:nvPicPr>
                      <p:blipFill>
                        <a:blip r:embed="rId8"/>
                        <a:stretch>
                          <a:fillRect/>
                        </a:stretch>
                      </p:blipFill>
                      <p:spPr>
                        <a:xfrm>
                          <a:off x="804143" y="2612757"/>
                          <a:ext cx="1734683" cy="49826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5E277A3-8365-4F45-81BF-AF54E4A90DA2}"/>
                </a:ext>
              </a:extLst>
            </p:cNvPr>
            <p:cNvGraphicFramePr>
              <a:graphicFrameLocks noChangeAspect="1"/>
            </p:cNvGraphicFramePr>
            <p:nvPr>
              <p:extLst>
                <p:ext uri="{D42A27DB-BD31-4B8C-83A1-F6EECF244321}">
                  <p14:modId xmlns:p14="http://schemas.microsoft.com/office/powerpoint/2010/main" val="325059389"/>
                </p:ext>
              </p:extLst>
            </p:nvPr>
          </p:nvGraphicFramePr>
          <p:xfrm>
            <a:off x="339591" y="3376294"/>
            <a:ext cx="1598358" cy="513758"/>
          </p:xfrm>
          <a:graphic>
            <a:graphicData uri="http://schemas.openxmlformats.org/presentationml/2006/ole">
              <mc:AlternateContent xmlns:mc="http://schemas.openxmlformats.org/markup-compatibility/2006">
                <mc:Choice xmlns:v="urn:schemas-microsoft-com:vml" Requires="v">
                  <p:oleObj spid="_x0000_s5125" name="Equation" r:id="rId9" imgW="800178" imgH="257013" progId="Equation.DSMT4">
                    <p:embed/>
                  </p:oleObj>
                </mc:Choice>
                <mc:Fallback>
                  <p:oleObj name="Equation" r:id="rId9" imgW="800178" imgH="257013" progId="Equation.DSMT4">
                    <p:embed/>
                    <p:pic>
                      <p:nvPicPr>
                        <p:cNvPr id="0" name=""/>
                        <p:cNvPicPr/>
                        <p:nvPr/>
                      </p:nvPicPr>
                      <p:blipFill>
                        <a:blip r:embed="rId10"/>
                        <a:stretch>
                          <a:fillRect/>
                        </a:stretch>
                      </p:blipFill>
                      <p:spPr>
                        <a:xfrm>
                          <a:off x="339591" y="3376294"/>
                          <a:ext cx="1598358" cy="513758"/>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9F8DED97-1B24-477E-9A97-A6F0B873D267}"/>
                </a:ext>
              </a:extLst>
            </p:cNvPr>
            <p:cNvGraphicFramePr>
              <a:graphicFrameLocks noChangeAspect="1"/>
            </p:cNvGraphicFramePr>
            <p:nvPr>
              <p:extLst>
                <p:ext uri="{D42A27DB-BD31-4B8C-83A1-F6EECF244321}">
                  <p14:modId xmlns:p14="http://schemas.microsoft.com/office/powerpoint/2010/main" val="232414538"/>
                </p:ext>
              </p:extLst>
            </p:nvPr>
          </p:nvGraphicFramePr>
          <p:xfrm>
            <a:off x="1427929" y="3793244"/>
            <a:ext cx="1048923" cy="513758"/>
          </p:xfrm>
          <a:graphic>
            <a:graphicData uri="http://schemas.openxmlformats.org/presentationml/2006/ole">
              <mc:AlternateContent xmlns:mc="http://schemas.openxmlformats.org/markup-compatibility/2006">
                <mc:Choice xmlns:v="urn:schemas-microsoft-com:vml" Requires="v">
                  <p:oleObj spid="_x0000_s5126" name="Equation" r:id="rId11" imgW="466501" imgH="228576" progId="Equation.DSMT4">
                    <p:embed/>
                  </p:oleObj>
                </mc:Choice>
                <mc:Fallback>
                  <p:oleObj name="Equation" r:id="rId11" imgW="466501" imgH="228576" progId="Equation.DSMT4">
                    <p:embed/>
                    <p:pic>
                      <p:nvPicPr>
                        <p:cNvPr id="0" name=""/>
                        <p:cNvPicPr/>
                        <p:nvPr/>
                      </p:nvPicPr>
                      <p:blipFill>
                        <a:blip r:embed="rId12"/>
                        <a:stretch>
                          <a:fillRect/>
                        </a:stretch>
                      </p:blipFill>
                      <p:spPr>
                        <a:xfrm>
                          <a:off x="1427929" y="3793244"/>
                          <a:ext cx="1048923" cy="513758"/>
                        </a:xfrm>
                        <a:prstGeom prst="rect">
                          <a:avLst/>
                        </a:prstGeom>
                      </p:spPr>
                    </p:pic>
                  </p:oleObj>
                </mc:Fallback>
              </mc:AlternateContent>
            </a:graphicData>
          </a:graphic>
        </p:graphicFrame>
        <p:graphicFrame>
          <p:nvGraphicFramePr>
            <p:cNvPr id="19" name="Object 18">
              <a:extLst>
                <a:ext uri="{FF2B5EF4-FFF2-40B4-BE49-F238E27FC236}">
                  <a16:creationId xmlns:a16="http://schemas.microsoft.com/office/drawing/2014/main" id="{70FC8251-A43F-4DFC-AAA3-1C3F64BBDCA5}"/>
                </a:ext>
              </a:extLst>
            </p:cNvPr>
            <p:cNvGraphicFramePr>
              <a:graphicFrameLocks noChangeAspect="1"/>
            </p:cNvGraphicFramePr>
            <p:nvPr>
              <p:extLst>
                <p:ext uri="{D42A27DB-BD31-4B8C-83A1-F6EECF244321}">
                  <p14:modId xmlns:p14="http://schemas.microsoft.com/office/powerpoint/2010/main" val="3485922393"/>
                </p:ext>
              </p:extLst>
            </p:nvPr>
          </p:nvGraphicFramePr>
          <p:xfrm>
            <a:off x="339591" y="4775899"/>
            <a:ext cx="1734683" cy="498260"/>
          </p:xfrm>
          <a:graphic>
            <a:graphicData uri="http://schemas.openxmlformats.org/presentationml/2006/ole">
              <mc:AlternateContent xmlns:mc="http://schemas.openxmlformats.org/markup-compatibility/2006">
                <mc:Choice xmlns:v="urn:schemas-microsoft-com:vml" Requires="v">
                  <p:oleObj spid="_x0000_s5127" name="Equation" r:id="rId13" imgW="895206" imgH="257013" progId="Equation.DSMT4">
                    <p:embed/>
                  </p:oleObj>
                </mc:Choice>
                <mc:Fallback>
                  <p:oleObj name="Equation" r:id="rId13" imgW="895206" imgH="257013" progId="Equation.DSMT4">
                    <p:embed/>
                    <p:pic>
                      <p:nvPicPr>
                        <p:cNvPr id="0" name=""/>
                        <p:cNvPicPr/>
                        <p:nvPr/>
                      </p:nvPicPr>
                      <p:blipFill>
                        <a:blip r:embed="rId14"/>
                        <a:stretch>
                          <a:fillRect/>
                        </a:stretch>
                      </p:blipFill>
                      <p:spPr>
                        <a:xfrm>
                          <a:off x="339591" y="4775899"/>
                          <a:ext cx="1734683" cy="49826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10F99D80-292C-446D-8617-26069F2D3271}"/>
                </a:ext>
              </a:extLst>
            </p:cNvPr>
            <p:cNvGraphicFramePr>
              <a:graphicFrameLocks noChangeAspect="1"/>
            </p:cNvGraphicFramePr>
            <p:nvPr>
              <p:extLst>
                <p:ext uri="{D42A27DB-BD31-4B8C-83A1-F6EECF244321}">
                  <p14:modId xmlns:p14="http://schemas.microsoft.com/office/powerpoint/2010/main" val="2916658602"/>
                </p:ext>
              </p:extLst>
            </p:nvPr>
          </p:nvGraphicFramePr>
          <p:xfrm>
            <a:off x="636947" y="5219744"/>
            <a:ext cx="1901879" cy="508423"/>
          </p:xfrm>
          <a:graphic>
            <a:graphicData uri="http://schemas.openxmlformats.org/presentationml/2006/ole">
              <mc:AlternateContent xmlns:mc="http://schemas.openxmlformats.org/markup-compatibility/2006">
                <mc:Choice xmlns:v="urn:schemas-microsoft-com:vml" Requires="v">
                  <p:oleObj spid="_x0000_s5128" name="Equation" r:id="rId15" imgW="961798" imgH="257013" progId="Equation.DSMT4">
                    <p:embed/>
                  </p:oleObj>
                </mc:Choice>
                <mc:Fallback>
                  <p:oleObj name="Equation" r:id="rId15" imgW="961798" imgH="257013" progId="Equation.DSMT4">
                    <p:embed/>
                    <p:pic>
                      <p:nvPicPr>
                        <p:cNvPr id="0" name=""/>
                        <p:cNvPicPr/>
                        <p:nvPr/>
                      </p:nvPicPr>
                      <p:blipFill>
                        <a:blip r:embed="rId16"/>
                        <a:stretch>
                          <a:fillRect/>
                        </a:stretch>
                      </p:blipFill>
                      <p:spPr>
                        <a:xfrm>
                          <a:off x="636947" y="5219744"/>
                          <a:ext cx="1901879" cy="508423"/>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7F1FE114-0C2F-4AF1-9895-8CAB8ACDFB85}"/>
                </a:ext>
              </a:extLst>
            </p:cNvPr>
            <p:cNvGraphicFramePr>
              <a:graphicFrameLocks noChangeAspect="1"/>
            </p:cNvGraphicFramePr>
            <p:nvPr>
              <p:extLst>
                <p:ext uri="{D42A27DB-BD31-4B8C-83A1-F6EECF244321}">
                  <p14:modId xmlns:p14="http://schemas.microsoft.com/office/powerpoint/2010/main" val="1912876958"/>
                </p:ext>
              </p:extLst>
            </p:nvPr>
          </p:nvGraphicFramePr>
          <p:xfrm>
            <a:off x="1485852" y="5728167"/>
            <a:ext cx="904193" cy="442870"/>
          </p:xfrm>
          <a:graphic>
            <a:graphicData uri="http://schemas.openxmlformats.org/presentationml/2006/ole">
              <mc:AlternateContent xmlns:mc="http://schemas.openxmlformats.org/markup-compatibility/2006">
                <mc:Choice xmlns:v="urn:schemas-microsoft-com:vml" Requires="v">
                  <p:oleObj spid="_x0000_s5129" name="Equation" r:id="rId17" imgW="466501" imgH="228576" progId="Equation.DSMT4">
                    <p:embed/>
                  </p:oleObj>
                </mc:Choice>
                <mc:Fallback>
                  <p:oleObj name="Equation" r:id="rId17" imgW="466501" imgH="228576" progId="Equation.DSMT4">
                    <p:embed/>
                    <p:pic>
                      <p:nvPicPr>
                        <p:cNvPr id="0" name=""/>
                        <p:cNvPicPr/>
                        <p:nvPr/>
                      </p:nvPicPr>
                      <p:blipFill>
                        <a:blip r:embed="rId18"/>
                        <a:stretch>
                          <a:fillRect/>
                        </a:stretch>
                      </p:blipFill>
                      <p:spPr>
                        <a:xfrm>
                          <a:off x="1485852" y="5728167"/>
                          <a:ext cx="904193" cy="442870"/>
                        </a:xfrm>
                        <a:prstGeom prst="rect">
                          <a:avLst/>
                        </a:prstGeom>
                      </p:spPr>
                    </p:pic>
                  </p:oleObj>
                </mc:Fallback>
              </mc:AlternateContent>
            </a:graphicData>
          </a:graphic>
        </p:graphicFrame>
      </p:grpSp>
    </p:spTree>
    <p:extLst>
      <p:ext uri="{BB962C8B-B14F-4D97-AF65-F5344CB8AC3E}">
        <p14:creationId xmlns:p14="http://schemas.microsoft.com/office/powerpoint/2010/main" val="253650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BF6A7EB-B85C-44C0-AD5D-09D9D78E6DFE}"/>
              </a:ext>
            </a:extLst>
          </p:cNvPr>
          <p:cNvSpPr/>
          <p:nvPr/>
        </p:nvSpPr>
        <p:spPr>
          <a:xfrm>
            <a:off x="0" y="659"/>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3" name="Object 2">
            <a:extLst>
              <a:ext uri="{FF2B5EF4-FFF2-40B4-BE49-F238E27FC236}">
                <a16:creationId xmlns:a16="http://schemas.microsoft.com/office/drawing/2014/main" id="{C3FCFDAE-51FF-4A3D-959F-8353FEC71F41}"/>
              </a:ext>
            </a:extLst>
          </p:cNvPr>
          <p:cNvGraphicFramePr>
            <a:graphicFrameLocks noChangeAspect="1"/>
          </p:cNvGraphicFramePr>
          <p:nvPr>
            <p:extLst>
              <p:ext uri="{D42A27DB-BD31-4B8C-83A1-F6EECF244321}">
                <p14:modId xmlns:p14="http://schemas.microsoft.com/office/powerpoint/2010/main" val="1456489835"/>
              </p:ext>
            </p:extLst>
          </p:nvPr>
        </p:nvGraphicFramePr>
        <p:xfrm>
          <a:off x="4649707" y="294760"/>
          <a:ext cx="938213" cy="563563"/>
        </p:xfrm>
        <a:graphic>
          <a:graphicData uri="http://schemas.openxmlformats.org/presentationml/2006/ole">
            <mc:AlternateContent xmlns:mc="http://schemas.openxmlformats.org/markup-compatibility/2006">
              <mc:Choice xmlns:v="urn:schemas-microsoft-com:vml" Requires="v">
                <p:oleObj spid="_x0000_s6146" name="Equation" r:id="rId3" imgW="938805" imgH="563847" progId="Equation.DSMT4">
                  <p:embed/>
                </p:oleObj>
              </mc:Choice>
              <mc:Fallback>
                <p:oleObj name="Equation" r:id="rId3" imgW="938805" imgH="563847" progId="Equation.DSMT4">
                  <p:embed/>
                  <p:pic>
                    <p:nvPicPr>
                      <p:cNvPr id="0" name=""/>
                      <p:cNvPicPr/>
                      <p:nvPr/>
                    </p:nvPicPr>
                    <p:blipFill>
                      <a:blip r:embed="rId4"/>
                      <a:stretch>
                        <a:fillRect/>
                      </a:stretch>
                    </p:blipFill>
                    <p:spPr>
                      <a:xfrm>
                        <a:off x="4649707" y="294760"/>
                        <a:ext cx="938213" cy="563563"/>
                      </a:xfrm>
                      <a:prstGeom prst="rect">
                        <a:avLst/>
                      </a:prstGeom>
                    </p:spPr>
                  </p:pic>
                </p:oleObj>
              </mc:Fallback>
            </mc:AlternateContent>
          </a:graphicData>
        </a:graphic>
      </p:graphicFrame>
      <p:grpSp>
        <p:nvGrpSpPr>
          <p:cNvPr id="7" name="Group 6">
            <a:extLst>
              <a:ext uri="{FF2B5EF4-FFF2-40B4-BE49-F238E27FC236}">
                <a16:creationId xmlns:a16="http://schemas.microsoft.com/office/drawing/2014/main" id="{40F20D2C-5199-4C40-8C75-EB060CBC3B1E}"/>
              </a:ext>
            </a:extLst>
          </p:cNvPr>
          <p:cNvGrpSpPr/>
          <p:nvPr/>
        </p:nvGrpSpPr>
        <p:grpSpPr>
          <a:xfrm>
            <a:off x="787830" y="1157719"/>
            <a:ext cx="10616339" cy="892552"/>
            <a:chOff x="787830" y="1157719"/>
            <a:chExt cx="10616339" cy="892552"/>
          </a:xfrm>
        </p:grpSpPr>
        <p:sp>
          <p:nvSpPr>
            <p:cNvPr id="4" name="TextBox 3">
              <a:extLst>
                <a:ext uri="{FF2B5EF4-FFF2-40B4-BE49-F238E27FC236}">
                  <a16:creationId xmlns:a16="http://schemas.microsoft.com/office/drawing/2014/main" id="{24A50854-449A-4A5D-8E68-51B44CEC753D}"/>
                </a:ext>
              </a:extLst>
            </p:cNvPr>
            <p:cNvSpPr txBox="1"/>
            <p:nvPr/>
          </p:nvSpPr>
          <p:spPr>
            <a:xfrm>
              <a:off x="787830" y="1157719"/>
              <a:ext cx="10616339" cy="892552"/>
            </a:xfrm>
            <a:prstGeom prst="rect">
              <a:avLst/>
            </a:prstGeom>
            <a:noFill/>
          </p:spPr>
          <p:txBody>
            <a:bodyPr wrap="square" rtlCol="0">
              <a:spAutoFit/>
            </a:bodyPr>
            <a:lstStyle/>
            <a:p>
              <a:r>
                <a:rPr lang="en-US" sz="2600" b="1" dirty="0"/>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trị</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đoán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mãnh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liệt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nổ</a:t>
              </a:r>
              <a:r>
                <a:rPr lang="en-US" sz="2600" b="1" dirty="0">
                  <a:latin typeface="Times New Roman" panose="02020603050405020304" pitchFamily="18" charset="0"/>
                  <a:cs typeface="Times New Roman" panose="02020603050405020304" pitchFamily="18" charset="0"/>
                </a:rPr>
                <a:t> </a:t>
              </a:r>
              <a:endParaRPr lang="vi-VN" sz="2600" b="1" dirty="0"/>
            </a:p>
          </p:txBody>
        </p:sp>
        <p:graphicFrame>
          <p:nvGraphicFramePr>
            <p:cNvPr id="5" name="Object 4">
              <a:extLst>
                <a:ext uri="{FF2B5EF4-FFF2-40B4-BE49-F238E27FC236}">
                  <a16:creationId xmlns:a16="http://schemas.microsoft.com/office/drawing/2014/main" id="{0F3C1A4D-4160-4C9C-89E1-299905F8FDB2}"/>
                </a:ext>
              </a:extLst>
            </p:cNvPr>
            <p:cNvGraphicFramePr>
              <a:graphicFrameLocks noChangeAspect="1"/>
            </p:cNvGraphicFramePr>
            <p:nvPr>
              <p:extLst>
                <p:ext uri="{D42A27DB-BD31-4B8C-83A1-F6EECF244321}">
                  <p14:modId xmlns:p14="http://schemas.microsoft.com/office/powerpoint/2010/main" val="2381169387"/>
                </p:ext>
              </p:extLst>
            </p:nvPr>
          </p:nvGraphicFramePr>
          <p:xfrm>
            <a:off x="2805410" y="1232219"/>
            <a:ext cx="619716" cy="372249"/>
          </p:xfrm>
          <a:graphic>
            <a:graphicData uri="http://schemas.openxmlformats.org/presentationml/2006/ole">
              <mc:AlternateContent xmlns:mc="http://schemas.openxmlformats.org/markup-compatibility/2006">
                <mc:Choice xmlns:v="urn:schemas-microsoft-com:vml" Requires="v">
                  <p:oleObj spid="_x0000_s6147" name="Equation" r:id="rId5" imgW="938805" imgH="563847" progId="Equation.DSMT4">
                    <p:embed/>
                  </p:oleObj>
                </mc:Choice>
                <mc:Fallback>
                  <p:oleObj name="Equation" r:id="rId5" imgW="938805" imgH="563847" progId="Equation.DSMT4">
                    <p:embed/>
                    <p:pic>
                      <p:nvPicPr>
                        <p:cNvPr id="0" name=""/>
                        <p:cNvPicPr/>
                        <p:nvPr/>
                      </p:nvPicPr>
                      <p:blipFill>
                        <a:blip r:embed="rId6"/>
                        <a:stretch>
                          <a:fillRect/>
                        </a:stretch>
                      </p:blipFill>
                      <p:spPr>
                        <a:xfrm>
                          <a:off x="2805410" y="1232219"/>
                          <a:ext cx="619716" cy="372249"/>
                        </a:xfrm>
                        <a:prstGeom prst="rect">
                          <a:avLst/>
                        </a:prstGeom>
                      </p:spPr>
                    </p:pic>
                  </p:oleObj>
                </mc:Fallback>
              </mc:AlternateContent>
            </a:graphicData>
          </a:graphic>
        </p:graphicFrame>
      </p:grpSp>
      <p:sp>
        <p:nvSpPr>
          <p:cNvPr id="6" name="TextBox 5">
            <a:extLst>
              <a:ext uri="{FF2B5EF4-FFF2-40B4-BE49-F238E27FC236}">
                <a16:creationId xmlns:a16="http://schemas.microsoft.com/office/drawing/2014/main" id="{37A3F1B7-C465-452F-A48C-98AF21200F7B}"/>
              </a:ext>
            </a:extLst>
          </p:cNvPr>
          <p:cNvSpPr txBox="1"/>
          <p:nvPr/>
        </p:nvSpPr>
        <p:spPr>
          <a:xfrm>
            <a:off x="787830" y="2805338"/>
            <a:ext cx="10616339" cy="1751164"/>
          </a:xfrm>
          <a:prstGeom prst="rect">
            <a:avLst/>
          </a:prstGeom>
          <a:noFill/>
        </p:spPr>
        <p:txBody>
          <a:bodyPr wrap="square" rtlCol="0">
            <a:spAutoFit/>
          </a:bodyPr>
          <a:lstStyle/>
          <a:p>
            <a:r>
              <a:rPr lang="vi-VN" sz="2600" dirty="0">
                <a:sym typeface="Wingdings 2" panose="05020102010507070707" pitchFamily="18" charset="2"/>
              </a:rPr>
              <a:t></a:t>
            </a:r>
            <a:r>
              <a:rPr lang="en-US" sz="2600" dirty="0">
                <a:sym typeface="Wingdings 2" panose="05020102010507070707" pitchFamily="18" charset="2"/>
              </a:rPr>
              <a:t> </a:t>
            </a:r>
            <a:r>
              <a:rPr lang="en-US" sz="3600" dirty="0">
                <a:latin typeface="Times New Roman" panose="02020603050405020304" pitchFamily="18" charset="0"/>
                <a:cs typeface="Times New Roman" panose="02020603050405020304" pitchFamily="18" charset="0"/>
                <a:sym typeface="Wingdings 2" panose="05020102010507070707" pitchFamily="18" charset="2"/>
              </a:rPr>
              <a:t>Khi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xác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định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được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biến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thiên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enthalpy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thể</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dự</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đoán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mức</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độ</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mãnh</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liệt</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của</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phản</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ứng</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cháy</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nổ</a:t>
            </a:r>
            <a:r>
              <a:rPr lang="en-US" sz="3600" dirty="0">
                <a:latin typeface="Times New Roman" panose="02020603050405020304" pitchFamily="18" charset="0"/>
                <a:cs typeface="Times New Roman" panose="02020603050405020304" pitchFamily="18" charset="0"/>
                <a:sym typeface="Wingdings 2" panose="05020102010507070707" pitchFamily="18" charset="2"/>
              </a:rPr>
              <a:t> </a:t>
            </a:r>
            <a:r>
              <a:rPr lang="en-US" sz="3600" dirty="0" err="1">
                <a:latin typeface="Times New Roman" panose="02020603050405020304" pitchFamily="18" charset="0"/>
                <a:cs typeface="Times New Roman" panose="02020603050405020304" pitchFamily="18" charset="0"/>
                <a:sym typeface="Wingdings 2" panose="05020102010507070707" pitchFamily="18" charset="2"/>
              </a:rPr>
              <a:t>đó</a:t>
            </a:r>
            <a:r>
              <a:rPr lang="en-US" sz="3600" dirty="0">
                <a:latin typeface="Times New Roman" panose="02020603050405020304" pitchFamily="18" charset="0"/>
                <a:cs typeface="Times New Roman" panose="02020603050405020304" pitchFamily="18" charset="0"/>
                <a:sym typeface="Wingdings 2" panose="05020102010507070707" pitchFamily="18" charset="2"/>
              </a:rPr>
              <a:t>.</a:t>
            </a:r>
            <a:endParaRPr lang="vi-VN" sz="3600" dirty="0"/>
          </a:p>
        </p:txBody>
      </p:sp>
    </p:spTree>
    <p:extLst>
      <p:ext uri="{BB962C8B-B14F-4D97-AF65-F5344CB8AC3E}">
        <p14:creationId xmlns:p14="http://schemas.microsoft.com/office/powerpoint/2010/main" val="202927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3475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921072" y="216976"/>
            <a:ext cx="3502616"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a:t>
            </a:r>
            <a:endParaRPr lang="vi-VN" sz="2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B1714737-AE69-4AB0-8F55-F7DAF75696B6}"/>
              </a:ext>
            </a:extLst>
          </p:cNvPr>
          <p:cNvSpPr txBox="1"/>
          <p:nvPr/>
        </p:nvSpPr>
        <p:spPr>
          <a:xfrm>
            <a:off x="578603" y="1263202"/>
            <a:ext cx="11034793" cy="3821111"/>
          </a:xfrm>
          <a:prstGeom prst="rect">
            <a:avLst/>
          </a:prstGeom>
          <a:noFill/>
        </p:spPr>
        <p:txBody>
          <a:bodyPr wrap="square">
            <a:spAutoFit/>
          </a:bodyPr>
          <a:lstStyle/>
          <a:p>
            <a:pPr marL="20320" indent="-114300" algn="just">
              <a:lnSpc>
                <a:spcPct val="115000"/>
              </a:lnSpc>
              <a:spcAft>
                <a:spcPts val="300"/>
              </a:spcAft>
              <a:tabLst>
                <a:tab pos="290195" algn="l"/>
              </a:tabLst>
            </a:pPr>
            <a:r>
              <a:rPr lang="en-US" sz="2600" b="1" dirty="0">
                <a:solidFill>
                  <a:srgbClr val="000000"/>
                </a:solidFill>
                <a:effectLst/>
                <a:latin typeface="Times New Roman" panose="02020603050405020304" pitchFamily="18" charset="0"/>
                <a:ea typeface="Arial" panose="020B0604020202020204" pitchFamily="34" charset="0"/>
              </a:rPr>
              <a:t>3.</a:t>
            </a:r>
            <a:r>
              <a:rPr lang="en-US" sz="2600" dirty="0">
                <a:solidFill>
                  <a:srgbClr val="000000"/>
                </a:solidFill>
                <a:effectLst/>
                <a:latin typeface="Times New Roman" panose="02020603050405020304" pitchFamily="18" charset="0"/>
                <a:ea typeface="Arial" panose="020B0604020202020204" pitchFamily="34" charset="0"/>
              </a:rPr>
              <a:t> Ở </a:t>
            </a:r>
            <a:r>
              <a:rPr lang="en-US" sz="2600" dirty="0" err="1">
                <a:solidFill>
                  <a:srgbClr val="000000"/>
                </a:solidFill>
                <a:effectLst/>
                <a:latin typeface="Times New Roman" panose="02020603050405020304" pitchFamily="18" charset="0"/>
                <a:ea typeface="Arial" panose="020B0604020202020204" pitchFamily="34" charset="0"/>
              </a:rPr>
              <a:t>điều</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kiện</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thường</a:t>
            </a:r>
            <a:r>
              <a:rPr lang="en-US" sz="2600" dirty="0">
                <a:solidFill>
                  <a:srgbClr val="000000"/>
                </a:solidFill>
                <a:effectLst/>
                <a:latin typeface="Times New Roman" panose="02020603050405020304" pitchFamily="18" charset="0"/>
                <a:ea typeface="Arial" panose="020B0604020202020204" pitchFamily="34" charset="0"/>
              </a:rPr>
              <a:t> (298 K), oxygen </a:t>
            </a:r>
            <a:r>
              <a:rPr lang="en-US" sz="2600" dirty="0" err="1">
                <a:solidFill>
                  <a:srgbClr val="000000"/>
                </a:solidFill>
                <a:effectLst/>
                <a:latin typeface="Times New Roman" panose="02020603050405020304" pitchFamily="18" charset="0"/>
                <a:ea typeface="Arial" panose="020B0604020202020204" pitchFamily="34" charset="0"/>
              </a:rPr>
              <a:t>chiếm</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khoảng</a:t>
            </a:r>
            <a:r>
              <a:rPr lang="en-US" sz="2600" dirty="0">
                <a:solidFill>
                  <a:srgbClr val="000000"/>
                </a:solidFill>
                <a:effectLst/>
                <a:latin typeface="Times New Roman" panose="02020603050405020304" pitchFamily="18" charset="0"/>
                <a:ea typeface="Arial" panose="020B0604020202020204" pitchFamily="34" charset="0"/>
              </a:rPr>
              <a:t> 20,9% </a:t>
            </a:r>
            <a:r>
              <a:rPr lang="en-US" sz="2600" dirty="0" err="1">
                <a:solidFill>
                  <a:srgbClr val="000000"/>
                </a:solidFill>
                <a:effectLst/>
                <a:latin typeface="Times New Roman" panose="02020603050405020304" pitchFamily="18" charset="0"/>
                <a:ea typeface="Arial" panose="020B0604020202020204" pitchFamily="34" charset="0"/>
              </a:rPr>
              <a:t>theo</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trong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tương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đương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với</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áp</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suất</a:t>
            </a:r>
            <a:r>
              <a:rPr lang="en-US" sz="2600" dirty="0">
                <a:solidFill>
                  <a:srgbClr val="000000"/>
                </a:solidFill>
                <a:effectLst/>
                <a:latin typeface="Times New Roman" panose="02020603050405020304" pitchFamily="18" charset="0"/>
                <a:ea typeface="Arial" panose="020B0604020202020204" pitchFamily="34" charset="0"/>
              </a:rPr>
              <a:t> 0,209 atm. </a:t>
            </a:r>
            <a:r>
              <a:rPr lang="en-US" sz="2600" dirty="0" err="1">
                <a:solidFill>
                  <a:srgbClr val="000000"/>
                </a:solidFill>
                <a:effectLst/>
                <a:latin typeface="Times New Roman" panose="02020603050405020304" pitchFamily="18" charset="0"/>
                <a:ea typeface="Arial" panose="020B0604020202020204" pitchFamily="34" charset="0"/>
              </a:rPr>
              <a:t>Tính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nồng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độ</a:t>
            </a:r>
            <a:r>
              <a:rPr lang="en-US" sz="2600" dirty="0">
                <a:solidFill>
                  <a:srgbClr val="000000"/>
                </a:solidFill>
                <a:effectLst/>
                <a:latin typeface="Times New Roman" panose="02020603050405020304" pitchFamily="18" charset="0"/>
                <a:ea typeface="Arial" panose="020B0604020202020204" pitchFamily="34" charset="0"/>
              </a:rPr>
              <a:t> mol/L </a:t>
            </a:r>
            <a:r>
              <a:rPr lang="en-US" sz="2600" dirty="0" err="1">
                <a:solidFill>
                  <a:srgbClr val="000000"/>
                </a:solidFill>
                <a:effectLst/>
                <a:latin typeface="Times New Roman" panose="02020603050405020304" pitchFamily="18" charset="0"/>
                <a:ea typeface="Arial" panose="020B0604020202020204" pitchFamily="34" charset="0"/>
              </a:rPr>
              <a:t>của</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trong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a:t>
            </a:r>
            <a:endParaRPr lang="vi-VN" sz="2600" dirty="0">
              <a:effectLst/>
              <a:latin typeface="Arial" panose="020B0604020202020204" pitchFamily="34" charset="0"/>
              <a:ea typeface="Arial" panose="020B0604020202020204" pitchFamily="34" charset="0"/>
            </a:endParaRPr>
          </a:p>
          <a:p>
            <a:pPr marL="25400" indent="-114300" algn="just">
              <a:lnSpc>
                <a:spcPct val="115000"/>
              </a:lnSpc>
              <a:spcAft>
                <a:spcPts val="300"/>
              </a:spcAft>
              <a:tabLst>
                <a:tab pos="161925" algn="l"/>
              </a:tabLst>
            </a:pPr>
            <a:r>
              <a:rPr lang="en-US" sz="2600" b="1" dirty="0">
                <a:solidFill>
                  <a:srgbClr val="000000"/>
                </a:solidFill>
                <a:effectLst/>
                <a:latin typeface="Times New Roman" panose="02020603050405020304" pitchFamily="18" charset="0"/>
                <a:ea typeface="Arial" panose="020B0604020202020204" pitchFamily="34" charset="0"/>
              </a:rPr>
              <a:t>4.</a:t>
            </a:r>
            <a:r>
              <a:rPr lang="en-US" sz="2600" dirty="0">
                <a:solidFill>
                  <a:srgbClr val="000000"/>
                </a:solidFill>
                <a:effectLst/>
                <a:latin typeface="Times New Roman" panose="02020603050405020304" pitchFamily="18" charset="0"/>
                <a:ea typeface="Arial" panose="020B0604020202020204" pitchFamily="34" charset="0"/>
              </a:rPr>
              <a:t> Khi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giảm</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còn</a:t>
            </a:r>
            <a:r>
              <a:rPr lang="en-US" sz="2600" dirty="0">
                <a:solidFill>
                  <a:srgbClr val="000000"/>
                </a:solidFill>
                <a:effectLst/>
                <a:latin typeface="Times New Roman" panose="02020603050405020304" pitchFamily="18" charset="0"/>
                <a:ea typeface="Arial" panose="020B0604020202020204" pitchFamily="34" charset="0"/>
              </a:rPr>
              <a:t> 15% </a:t>
            </a:r>
            <a:r>
              <a:rPr lang="en-US" sz="2600" dirty="0" err="1">
                <a:solidFill>
                  <a:srgbClr val="000000"/>
                </a:solidFill>
                <a:effectLst/>
                <a:latin typeface="Times New Roman" panose="02020603050405020304" pitchFamily="18" charset="0"/>
                <a:ea typeface="Arial" panose="020B0604020202020204" pitchFamily="34" charset="0"/>
              </a:rPr>
              <a:t>thể</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tích</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không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khí</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thì</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nồng</a:t>
            </a:r>
            <a:r>
              <a:rPr lang="en-US" sz="2600" dirty="0">
                <a:solidFill>
                  <a:srgbClr val="000000"/>
                </a:solidFill>
                <a:effectLst/>
                <a:latin typeface="Times New Roman" panose="02020603050405020304" pitchFamily="18" charset="0"/>
                <a:ea typeface="Arial" panose="020B0604020202020204" pitchFamily="34" charset="0"/>
              </a:rPr>
              <a:t> </a:t>
            </a:r>
            <a:r>
              <a:rPr lang="en-US" sz="2600" dirty="0" err="1">
                <a:solidFill>
                  <a:srgbClr val="000000"/>
                </a:solidFill>
                <a:effectLst/>
                <a:latin typeface="Times New Roman" panose="02020603050405020304" pitchFamily="18" charset="0"/>
                <a:ea typeface="Arial" panose="020B0604020202020204" pitchFamily="34" charset="0"/>
              </a:rPr>
              <a:t>độ</a:t>
            </a:r>
            <a:r>
              <a:rPr lang="en-US" sz="2600" dirty="0">
                <a:solidFill>
                  <a:srgbClr val="000000"/>
                </a:solidFill>
                <a:effectLst/>
                <a:latin typeface="Times New Roman" panose="02020603050405020304" pitchFamily="18" charset="0"/>
                <a:ea typeface="Arial" panose="020B0604020202020204" pitchFamily="34" charset="0"/>
              </a:rPr>
              <a:t> mol/L </a:t>
            </a:r>
            <a:r>
              <a:rPr lang="en-US" sz="2600" dirty="0" err="1">
                <a:solidFill>
                  <a:srgbClr val="000000"/>
                </a:solidFill>
                <a:effectLst/>
                <a:latin typeface="Times New Roman" panose="02020603050405020304" pitchFamily="18" charset="0"/>
                <a:ea typeface="Arial" panose="020B0604020202020204" pitchFamily="34" charset="0"/>
              </a:rPr>
              <a:t>của</a:t>
            </a:r>
            <a:r>
              <a:rPr lang="en-US" sz="2600" dirty="0">
                <a:solidFill>
                  <a:srgbClr val="000000"/>
                </a:solidFill>
                <a:effectLst/>
                <a:latin typeface="Times New Roman" panose="02020603050405020304" pitchFamily="18" charset="0"/>
                <a:ea typeface="Arial" panose="020B0604020202020204" pitchFamily="34" charset="0"/>
              </a:rPr>
              <a:t> oxygen </a:t>
            </a:r>
            <a:r>
              <a:rPr lang="en-US" sz="2600" dirty="0" err="1">
                <a:solidFill>
                  <a:srgbClr val="000000"/>
                </a:solidFill>
                <a:effectLst/>
                <a:latin typeface="Times New Roman" panose="02020603050405020304" pitchFamily="18" charset="0"/>
                <a:ea typeface="Arial" panose="020B0604020202020204" pitchFamily="34" charset="0"/>
              </a:rPr>
              <a:t>là</a:t>
            </a:r>
            <a:r>
              <a:rPr lang="en-US" sz="2600" dirty="0">
                <a:solidFill>
                  <a:srgbClr val="000000"/>
                </a:solidFill>
                <a:effectLst/>
                <a:latin typeface="Times New Roman" panose="02020603050405020304" pitchFamily="18" charset="0"/>
                <a:ea typeface="Arial" panose="020B0604020202020204" pitchFamily="34" charset="0"/>
              </a:rPr>
              <a:t> bao </a:t>
            </a:r>
            <a:r>
              <a:rPr lang="en-US" sz="2600" dirty="0" err="1">
                <a:solidFill>
                  <a:srgbClr val="000000"/>
                </a:solidFill>
                <a:effectLst/>
                <a:latin typeface="Times New Roman" panose="02020603050405020304" pitchFamily="18" charset="0"/>
                <a:ea typeface="Arial" panose="020B0604020202020204" pitchFamily="34" charset="0"/>
              </a:rPr>
              <a:t>nhiêu</a:t>
            </a:r>
            <a:r>
              <a:rPr lang="en-US" sz="2600" dirty="0">
                <a:solidFill>
                  <a:srgbClr val="000000"/>
                </a:solidFill>
                <a:effectLst/>
                <a:latin typeface="Times New Roman" panose="02020603050405020304" pitchFamily="18" charset="0"/>
                <a:ea typeface="Arial" panose="020B0604020202020204" pitchFamily="34" charset="0"/>
              </a:rPr>
              <a:t>?</a:t>
            </a:r>
            <a:endParaRPr lang="vi-VN" sz="2600" dirty="0">
              <a:effectLst/>
              <a:latin typeface="Arial" panose="020B0604020202020204" pitchFamily="34" charset="0"/>
              <a:ea typeface="Arial" panose="020B0604020202020204" pitchFamily="34" charset="0"/>
            </a:endParaRPr>
          </a:p>
          <a:p>
            <a:pPr algn="just">
              <a:lnSpc>
                <a:spcPct val="115000"/>
              </a:lnSpc>
              <a:spcAft>
                <a:spcPts val="800"/>
              </a:spcAft>
            </a:pPr>
            <a:r>
              <a:rPr lang="en-US" sz="2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xuống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15%.</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59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008BF7-2A15-457E-A2DF-CF370F45A5FD}"/>
              </a:ext>
            </a:extLst>
          </p:cNvPr>
          <p:cNvSpPr txBox="1"/>
          <p:nvPr/>
        </p:nvSpPr>
        <p:spPr>
          <a:xfrm>
            <a:off x="4664990" y="247972"/>
            <a:ext cx="1431010"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ĐÁP ÁN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8114EE43-BA91-4E67-A5B4-5D524B6CE704}"/>
              </a:ext>
            </a:extLst>
          </p:cNvPr>
          <p:cNvGrpSpPr/>
          <p:nvPr/>
        </p:nvGrpSpPr>
        <p:grpSpPr>
          <a:xfrm>
            <a:off x="833033" y="888854"/>
            <a:ext cx="11019092" cy="5631855"/>
            <a:chOff x="833033" y="888854"/>
            <a:chExt cx="11019092" cy="5631855"/>
          </a:xfrm>
        </p:grpSpPr>
        <p:sp>
          <p:nvSpPr>
            <p:cNvPr id="5" name="TextBox 4">
              <a:extLst>
                <a:ext uri="{FF2B5EF4-FFF2-40B4-BE49-F238E27FC236}">
                  <a16:creationId xmlns:a16="http://schemas.microsoft.com/office/drawing/2014/main" id="{C3EE94B5-8379-4CE6-83FF-150F681500C2}"/>
                </a:ext>
              </a:extLst>
            </p:cNvPr>
            <p:cNvSpPr txBox="1"/>
            <p:nvPr/>
          </p:nvSpPr>
          <p:spPr>
            <a:xfrm>
              <a:off x="833033" y="888854"/>
              <a:ext cx="8713923" cy="900631"/>
            </a:xfrm>
            <a:prstGeom prst="rect">
              <a:avLst/>
            </a:prstGeom>
            <a:noFill/>
          </p:spPr>
          <p:txBody>
            <a:bodyPr wrap="square">
              <a:spAutoFit/>
            </a:bodyPr>
            <a:lstStyle/>
            <a:p>
              <a:pPr algn="just">
                <a:lnSpc>
                  <a:spcPct val="130000"/>
                </a:lnSpc>
              </a:pPr>
              <a:r>
                <a:rPr lang="en-US" sz="2600" b="1" spc="-10" dirty="0">
                  <a:effectLst/>
                  <a:latin typeface="Times New Roman" panose="02020603050405020304" pitchFamily="18" charset="0"/>
                  <a:ea typeface="Times New Roman" panose="02020603050405020304" pitchFamily="18" charset="0"/>
                </a:rPr>
                <a:t>3. </a:t>
              </a:r>
              <a:r>
                <a:rPr lang="en-US" sz="2600" spc="-10" dirty="0" err="1">
                  <a:effectLst/>
                  <a:latin typeface="Times New Roman" panose="02020603050405020304" pitchFamily="18" charset="0"/>
                  <a:ea typeface="Times New Roman" panose="02020603050405020304" pitchFamily="18" charset="0"/>
                </a:rPr>
                <a:t>Giả</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sử</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không</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khí</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1 L </a:t>
              </a:r>
              <a:r>
                <a:rPr lang="en-US" sz="2600" spc="-10" dirty="0" err="1">
                  <a:effectLst/>
                  <a:latin typeface="Times New Roman" panose="02020603050405020304" pitchFamily="18" charset="0"/>
                  <a:ea typeface="Times New Roman" panose="02020603050405020304" pitchFamily="18" charset="0"/>
                </a:rPr>
                <a:t>thì</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O</a:t>
              </a:r>
              <a:r>
                <a:rPr lang="en-US" sz="2600" spc="-10" baseline="-25000" dirty="0">
                  <a:effectLst/>
                  <a:latin typeface="Times New Roman" panose="02020603050405020304" pitchFamily="18" charset="0"/>
                  <a:ea typeface="Times New Roman" panose="02020603050405020304" pitchFamily="18" charset="0"/>
                </a:rPr>
                <a:t>2</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0,209 L</a:t>
              </a:r>
            </a:p>
            <a:p>
              <a:pPr algn="just">
                <a:lnSpc>
                  <a:spcPct val="130000"/>
                </a:lnSpc>
              </a:pPr>
              <a:endParaRPr lang="vi-VN" sz="1600" dirty="0">
                <a:effectLst/>
                <a:latin typeface="Times New Roman" panose="02020603050405020304" pitchFamily="18" charset="0"/>
                <a:ea typeface="Times New Roman" panose="02020603050405020304" pitchFamily="18" charset="0"/>
              </a:endParaRPr>
            </a:p>
          </p:txBody>
        </p:sp>
        <p:graphicFrame>
          <p:nvGraphicFramePr>
            <p:cNvPr id="6" name="Object 5">
              <a:extLst>
                <a:ext uri="{FF2B5EF4-FFF2-40B4-BE49-F238E27FC236}">
                  <a16:creationId xmlns:a16="http://schemas.microsoft.com/office/drawing/2014/main" id="{D34066BF-702D-4D42-9EFC-5E333B059A0A}"/>
                </a:ext>
              </a:extLst>
            </p:cNvPr>
            <p:cNvGraphicFramePr>
              <a:graphicFrameLocks noChangeAspect="1"/>
            </p:cNvGraphicFramePr>
            <p:nvPr>
              <p:extLst>
                <p:ext uri="{D42A27DB-BD31-4B8C-83A1-F6EECF244321}">
                  <p14:modId xmlns:p14="http://schemas.microsoft.com/office/powerpoint/2010/main" val="338940254"/>
                </p:ext>
              </p:extLst>
            </p:nvPr>
          </p:nvGraphicFramePr>
          <p:xfrm>
            <a:off x="1139125" y="1632380"/>
            <a:ext cx="5765826" cy="1132573"/>
          </p:xfrm>
          <a:graphic>
            <a:graphicData uri="http://schemas.openxmlformats.org/presentationml/2006/ole">
              <mc:AlternateContent xmlns:mc="http://schemas.openxmlformats.org/markup-compatibility/2006">
                <mc:Choice xmlns:v="urn:schemas-microsoft-com:vml" Requires="v">
                  <p:oleObj spid="_x0000_s7170" name="Equation" r:id="rId3" imgW="2133449" imgH="418995" progId="Equation.DSMT4">
                    <p:embed/>
                  </p:oleObj>
                </mc:Choice>
                <mc:Fallback>
                  <p:oleObj name="Equation" r:id="rId3" imgW="2133449" imgH="418995" progId="Equation.DSMT4">
                    <p:embed/>
                    <p:pic>
                      <p:nvPicPr>
                        <p:cNvPr id="0" name=""/>
                        <p:cNvPicPr/>
                        <p:nvPr/>
                      </p:nvPicPr>
                      <p:blipFill>
                        <a:blip r:embed="rId4"/>
                        <a:stretch>
                          <a:fillRect/>
                        </a:stretch>
                      </p:blipFill>
                      <p:spPr>
                        <a:xfrm>
                          <a:off x="1139125" y="1632380"/>
                          <a:ext cx="5765826" cy="1132573"/>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56B021A-A9D7-4F4E-A3DC-ABB908540E11}"/>
                </a:ext>
              </a:extLst>
            </p:cNvPr>
            <p:cNvGraphicFramePr>
              <a:graphicFrameLocks noChangeAspect="1"/>
            </p:cNvGraphicFramePr>
            <p:nvPr>
              <p:extLst>
                <p:ext uri="{D42A27DB-BD31-4B8C-83A1-F6EECF244321}">
                  <p14:modId xmlns:p14="http://schemas.microsoft.com/office/powerpoint/2010/main" val="4066160432"/>
                </p:ext>
              </p:extLst>
            </p:nvPr>
          </p:nvGraphicFramePr>
          <p:xfrm>
            <a:off x="7169699" y="1632380"/>
            <a:ext cx="4189267" cy="999470"/>
          </p:xfrm>
          <a:graphic>
            <a:graphicData uri="http://schemas.openxmlformats.org/presentationml/2006/ole">
              <mc:AlternateContent xmlns:mc="http://schemas.openxmlformats.org/markup-compatibility/2006">
                <mc:Choice xmlns:v="urn:schemas-microsoft-com:vml" Requires="v">
                  <p:oleObj spid="_x0000_s7171" name="Equation" r:id="rId5" imgW="1876082" imgH="447792" progId="Equation.DSMT4">
                    <p:embed/>
                  </p:oleObj>
                </mc:Choice>
                <mc:Fallback>
                  <p:oleObj name="Equation" r:id="rId5" imgW="1876082" imgH="447792" progId="Equation.DSMT4">
                    <p:embed/>
                    <p:pic>
                      <p:nvPicPr>
                        <p:cNvPr id="0" name=""/>
                        <p:cNvPicPr/>
                        <p:nvPr/>
                      </p:nvPicPr>
                      <p:blipFill>
                        <a:blip r:embed="rId6"/>
                        <a:stretch>
                          <a:fillRect/>
                        </a:stretch>
                      </p:blipFill>
                      <p:spPr>
                        <a:xfrm>
                          <a:off x="7169699" y="1632380"/>
                          <a:ext cx="4189267" cy="99947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F1CB1C87-383B-45E1-A632-ABB2D1AC0A85}"/>
                </a:ext>
              </a:extLst>
            </p:cNvPr>
            <p:cNvSpPr txBox="1"/>
            <p:nvPr/>
          </p:nvSpPr>
          <p:spPr>
            <a:xfrm>
              <a:off x="833033" y="2651432"/>
              <a:ext cx="8233474" cy="560603"/>
            </a:xfrm>
            <a:prstGeom prst="rect">
              <a:avLst/>
            </a:prstGeom>
            <a:noFill/>
          </p:spPr>
          <p:txBody>
            <a:bodyPr wrap="square">
              <a:spAutoFit/>
            </a:bodyPr>
            <a:lstStyle/>
            <a:p>
              <a:pPr algn="just">
                <a:lnSpc>
                  <a:spcPct val="130000"/>
                </a:lnSpc>
              </a:pPr>
              <a:r>
                <a:rPr lang="en-US" sz="2600" b="1" dirty="0">
                  <a:effectLst/>
                  <a:latin typeface="Times New Roman" panose="02020603050405020304" pitchFamily="18" charset="0"/>
                  <a:ea typeface="Times New Roman" panose="02020603050405020304" pitchFamily="18" charset="0"/>
                </a:rPr>
                <a:t>4. </a:t>
              </a: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15% : </a:t>
              </a:r>
              <a:r>
                <a:rPr lang="en-US" sz="2600" spc="-10" dirty="0" err="1">
                  <a:effectLst/>
                  <a:latin typeface="Times New Roman" panose="02020603050405020304" pitchFamily="18" charset="0"/>
                  <a:ea typeface="Times New Roman" panose="02020603050405020304" pitchFamily="18" charset="0"/>
                </a:rPr>
                <a:t>thể</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tích</a:t>
              </a:r>
              <a:r>
                <a:rPr lang="en-US" sz="2600" spc="-10" dirty="0">
                  <a:effectLst/>
                  <a:latin typeface="Times New Roman" panose="02020603050405020304" pitchFamily="18" charset="0"/>
                  <a:ea typeface="Times New Roman" panose="02020603050405020304" pitchFamily="18" charset="0"/>
                </a:rPr>
                <a:t> O</a:t>
              </a:r>
              <a:r>
                <a:rPr lang="en-US" sz="2600" spc="-10" baseline="-25000" dirty="0">
                  <a:effectLst/>
                  <a:latin typeface="Times New Roman" panose="02020603050405020304" pitchFamily="18" charset="0"/>
                  <a:ea typeface="Times New Roman" panose="02020603050405020304" pitchFamily="18" charset="0"/>
                </a:rPr>
                <a:t>2</a:t>
              </a:r>
              <a:r>
                <a:rPr lang="en-US" sz="2600" spc="-10" dirty="0">
                  <a:effectLst/>
                  <a:latin typeface="Times New Roman" panose="02020603050405020304" pitchFamily="18" charset="0"/>
                  <a:ea typeface="Times New Roman" panose="02020603050405020304" pitchFamily="18" charset="0"/>
                </a:rPr>
                <a:t> </a:t>
              </a:r>
              <a:r>
                <a:rPr lang="en-US" sz="2600" spc="-10" dirty="0" err="1">
                  <a:effectLst/>
                  <a:latin typeface="Times New Roman" panose="02020603050405020304" pitchFamily="18" charset="0"/>
                  <a:ea typeface="Times New Roman" panose="02020603050405020304" pitchFamily="18" charset="0"/>
                </a:rPr>
                <a:t>là</a:t>
              </a:r>
              <a:r>
                <a:rPr lang="en-US" sz="2600" spc="-10" dirty="0">
                  <a:effectLst/>
                  <a:latin typeface="Times New Roman" panose="02020603050405020304" pitchFamily="18" charset="0"/>
                  <a:ea typeface="Times New Roman" panose="02020603050405020304" pitchFamily="18" charset="0"/>
                </a:rPr>
                <a:t> 0,15 L</a:t>
              </a:r>
              <a:endParaRPr lang="vi-VN" sz="2600" dirty="0">
                <a:effectLst/>
                <a:latin typeface="Times New Roman" panose="02020603050405020304" pitchFamily="18" charset="0"/>
                <a:ea typeface="Times New Roman" panose="02020603050405020304" pitchFamily="18" charset="0"/>
              </a:endParaRPr>
            </a:p>
          </p:txBody>
        </p:sp>
        <p:graphicFrame>
          <p:nvGraphicFramePr>
            <p:cNvPr id="11" name="Object 10">
              <a:extLst>
                <a:ext uri="{FF2B5EF4-FFF2-40B4-BE49-F238E27FC236}">
                  <a16:creationId xmlns:a16="http://schemas.microsoft.com/office/drawing/2014/main" id="{C81A6894-989D-4FED-AF7E-16A45583B7E2}"/>
                </a:ext>
              </a:extLst>
            </p:cNvPr>
            <p:cNvGraphicFramePr>
              <a:graphicFrameLocks noChangeAspect="1"/>
            </p:cNvGraphicFramePr>
            <p:nvPr>
              <p:extLst>
                <p:ext uri="{D42A27DB-BD31-4B8C-83A1-F6EECF244321}">
                  <p14:modId xmlns:p14="http://schemas.microsoft.com/office/powerpoint/2010/main" val="2793646472"/>
                </p:ext>
              </p:extLst>
            </p:nvPr>
          </p:nvGraphicFramePr>
          <p:xfrm>
            <a:off x="1173993" y="3245174"/>
            <a:ext cx="5075695" cy="1032717"/>
          </p:xfrm>
          <a:graphic>
            <a:graphicData uri="http://schemas.openxmlformats.org/presentationml/2006/ole">
              <mc:AlternateContent xmlns:mc="http://schemas.openxmlformats.org/markup-compatibility/2006">
                <mc:Choice xmlns:v="urn:schemas-microsoft-com:vml" Requires="v">
                  <p:oleObj spid="_x0000_s7172" name="Equation" r:id="rId7" imgW="2200041" imgH="447792" progId="Equation.DSMT4">
                    <p:embed/>
                  </p:oleObj>
                </mc:Choice>
                <mc:Fallback>
                  <p:oleObj name="Equation" r:id="rId7" imgW="2200041" imgH="447792" progId="Equation.DSMT4">
                    <p:embed/>
                    <p:pic>
                      <p:nvPicPr>
                        <p:cNvPr id="0" name=""/>
                        <p:cNvPicPr/>
                        <p:nvPr/>
                      </p:nvPicPr>
                      <p:blipFill>
                        <a:blip r:embed="rId8"/>
                        <a:stretch>
                          <a:fillRect/>
                        </a:stretch>
                      </p:blipFill>
                      <p:spPr>
                        <a:xfrm>
                          <a:off x="1173993" y="3245174"/>
                          <a:ext cx="5075695" cy="1032717"/>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A5128E77-F2DC-4037-917C-295C3D76AA2C}"/>
                </a:ext>
              </a:extLst>
            </p:cNvPr>
            <p:cNvSpPr txBox="1"/>
            <p:nvPr/>
          </p:nvSpPr>
          <p:spPr>
            <a:xfrm>
              <a:off x="833033" y="4144788"/>
              <a:ext cx="10883686" cy="1080745"/>
            </a:xfrm>
            <a:prstGeom prst="rect">
              <a:avLst/>
            </a:prstGeom>
            <a:noFill/>
          </p:spPr>
          <p:txBody>
            <a:bodyPr wrap="square">
              <a:spAutoFit/>
            </a:bodyPr>
            <a:lstStyle/>
            <a:p>
              <a:pPr algn="just">
                <a:lnSpc>
                  <a:spcPct val="130000"/>
                </a:lnSpc>
              </a:pPr>
              <a:r>
                <a:rPr lang="en-US" sz="2600" b="1" dirty="0">
                  <a:effectLst/>
                  <a:latin typeface="Times New Roman" panose="02020603050405020304" pitchFamily="18" charset="0"/>
                  <a:ea typeface="Times New Roman" panose="02020603050405020304" pitchFamily="18" charset="0"/>
                </a:rPr>
                <a:t>5. </a:t>
              </a: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rPr>
                <a:t> 20,9%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15% </a:t>
              </a:r>
              <a:r>
                <a:rPr lang="en-US" sz="2600" dirty="0" err="1">
                  <a:effectLst/>
                  <a:latin typeface="Times New Roman" panose="02020603050405020304" pitchFamily="18" charset="0"/>
                  <a:ea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tốc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p:txBody>
        </p:sp>
        <p:graphicFrame>
          <p:nvGraphicFramePr>
            <p:cNvPr id="15" name="Object 14">
              <a:extLst>
                <a:ext uri="{FF2B5EF4-FFF2-40B4-BE49-F238E27FC236}">
                  <a16:creationId xmlns:a16="http://schemas.microsoft.com/office/drawing/2014/main" id="{4188B663-FF63-466E-9F87-EA1A6FF593F2}"/>
                </a:ext>
              </a:extLst>
            </p:cNvPr>
            <p:cNvGraphicFramePr>
              <a:graphicFrameLocks noChangeAspect="1"/>
            </p:cNvGraphicFramePr>
            <p:nvPr>
              <p:extLst>
                <p:ext uri="{D42A27DB-BD31-4B8C-83A1-F6EECF244321}">
                  <p14:modId xmlns:p14="http://schemas.microsoft.com/office/powerpoint/2010/main" val="62515393"/>
                </p:ext>
              </p:extLst>
            </p:nvPr>
          </p:nvGraphicFramePr>
          <p:xfrm>
            <a:off x="1173993" y="5334297"/>
            <a:ext cx="4579550" cy="1186412"/>
          </p:xfrm>
          <a:graphic>
            <a:graphicData uri="http://schemas.openxmlformats.org/presentationml/2006/ole">
              <mc:AlternateContent xmlns:mc="http://schemas.openxmlformats.org/markup-compatibility/2006">
                <mc:Choice xmlns:v="urn:schemas-microsoft-com:vml" Requires="v">
                  <p:oleObj spid="_x0000_s7173" name="Equation" r:id="rId9" imgW="1837927" imgH="476229" progId="Equation.DSMT4">
                    <p:embed/>
                  </p:oleObj>
                </mc:Choice>
                <mc:Fallback>
                  <p:oleObj name="Equation" r:id="rId9" imgW="1837927" imgH="476229" progId="Equation.DSMT4">
                    <p:embed/>
                    <p:pic>
                      <p:nvPicPr>
                        <p:cNvPr id="0" name=""/>
                        <p:cNvPicPr/>
                        <p:nvPr/>
                      </p:nvPicPr>
                      <p:blipFill>
                        <a:blip r:embed="rId10"/>
                        <a:stretch>
                          <a:fillRect/>
                        </a:stretch>
                      </p:blipFill>
                      <p:spPr>
                        <a:xfrm>
                          <a:off x="1173993" y="5334297"/>
                          <a:ext cx="4579550" cy="1186412"/>
                        </a:xfrm>
                        <a:prstGeom prst="rect">
                          <a:avLst/>
                        </a:prstGeom>
                      </p:spPr>
                    </p:pic>
                  </p:oleObj>
                </mc:Fallback>
              </mc:AlternateContent>
            </a:graphicData>
          </a:graphic>
        </p:graphicFrame>
        <p:sp>
          <p:nvSpPr>
            <p:cNvPr id="18" name="TextBox 17">
              <a:extLst>
                <a:ext uri="{FF2B5EF4-FFF2-40B4-BE49-F238E27FC236}">
                  <a16:creationId xmlns:a16="http://schemas.microsoft.com/office/drawing/2014/main" id="{A239F434-4992-4EB7-9BB3-9026DEA0ACF3}"/>
                </a:ext>
              </a:extLst>
            </p:cNvPr>
            <p:cNvSpPr txBox="1"/>
            <p:nvPr/>
          </p:nvSpPr>
          <p:spPr>
            <a:xfrm>
              <a:off x="5753543" y="5586979"/>
              <a:ext cx="6098582" cy="492443"/>
            </a:xfrm>
            <a:prstGeom prst="rect">
              <a:avLst/>
            </a:prstGeom>
            <a:noFill/>
          </p:spPr>
          <p:txBody>
            <a:bodyPr wrap="square">
              <a:spAutoFit/>
            </a:bodyPr>
            <a:lstStyle/>
            <a:p>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6159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80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053167" y="185979"/>
            <a:ext cx="531591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 THEO CẶP</a:t>
            </a:r>
            <a:endParaRPr lang="vi-VN" sz="26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F58079A-2C04-43A0-BD1F-C42C380FED79}"/>
              </a:ext>
            </a:extLst>
          </p:cNvPr>
          <p:cNvSpPr txBox="1"/>
          <p:nvPr/>
        </p:nvSpPr>
        <p:spPr>
          <a:xfrm>
            <a:off x="1384515" y="1673816"/>
            <a:ext cx="9422969" cy="2128724"/>
          </a:xfrm>
          <a:prstGeom prst="rect">
            <a:avLst/>
          </a:prstGeom>
          <a:noFill/>
        </p:spPr>
        <p:txBody>
          <a:bodyPr wrap="square">
            <a:spAutoFit/>
          </a:bodyPr>
          <a:lstStyle/>
          <a:p>
            <a:pPr>
              <a:lnSpc>
                <a:spcPct val="130000"/>
              </a:lnSpc>
              <a:spcAft>
                <a:spcPts val="800"/>
              </a:spcAft>
            </a:pP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6.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căn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trăm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17%.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tăng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bao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nhiêu</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so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ngoài</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phòng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rằng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chiếm</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khoảng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20,9%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tích</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834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4484176" y="232474"/>
            <a:ext cx="1611823"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ĐÁP ÁN</a:t>
            </a:r>
            <a:endParaRPr lang="vi-VN" sz="26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7AF5C4D6-8CDD-4D0A-A1CB-B87A562A53C4}"/>
              </a:ext>
            </a:extLst>
          </p:cNvPr>
          <p:cNvGrpSpPr/>
          <p:nvPr/>
        </p:nvGrpSpPr>
        <p:grpSpPr>
          <a:xfrm>
            <a:off x="1654444" y="956321"/>
            <a:ext cx="7815020" cy="4499082"/>
            <a:chOff x="1654444" y="956321"/>
            <a:chExt cx="7815020" cy="4499082"/>
          </a:xfrm>
        </p:grpSpPr>
        <p:graphicFrame>
          <p:nvGraphicFramePr>
            <p:cNvPr id="3" name="Object 2">
              <a:extLst>
                <a:ext uri="{FF2B5EF4-FFF2-40B4-BE49-F238E27FC236}">
                  <a16:creationId xmlns:a16="http://schemas.microsoft.com/office/drawing/2014/main" id="{C6FBFF79-B7F9-498E-B683-4F62693E5CBA}"/>
                </a:ext>
              </a:extLst>
            </p:cNvPr>
            <p:cNvGraphicFramePr>
              <a:graphicFrameLocks noChangeAspect="1"/>
            </p:cNvGraphicFramePr>
            <p:nvPr>
              <p:extLst>
                <p:ext uri="{D42A27DB-BD31-4B8C-83A1-F6EECF244321}">
                  <p14:modId xmlns:p14="http://schemas.microsoft.com/office/powerpoint/2010/main" val="2364715433"/>
                </p:ext>
              </p:extLst>
            </p:nvPr>
          </p:nvGraphicFramePr>
          <p:xfrm>
            <a:off x="2170409" y="956321"/>
            <a:ext cx="5683748" cy="1151449"/>
          </p:xfrm>
          <a:graphic>
            <a:graphicData uri="http://schemas.openxmlformats.org/presentationml/2006/ole">
              <mc:AlternateContent xmlns:mc="http://schemas.openxmlformats.org/markup-compatibility/2006">
                <mc:Choice xmlns:v="urn:schemas-microsoft-com:vml" Requires="v">
                  <p:oleObj spid="_x0000_s8194" name="Equation" r:id="rId3" imgW="2209399" imgH="447792" progId="Equation.DSMT4">
                    <p:embed/>
                  </p:oleObj>
                </mc:Choice>
                <mc:Fallback>
                  <p:oleObj name="Equation" r:id="rId3" imgW="2209399" imgH="447792" progId="Equation.DSMT4">
                    <p:embed/>
                    <p:pic>
                      <p:nvPicPr>
                        <p:cNvPr id="0" name=""/>
                        <p:cNvPicPr/>
                        <p:nvPr/>
                      </p:nvPicPr>
                      <p:blipFill>
                        <a:blip r:embed="rId4"/>
                        <a:stretch>
                          <a:fillRect/>
                        </a:stretch>
                      </p:blipFill>
                      <p:spPr>
                        <a:xfrm>
                          <a:off x="2170409" y="956321"/>
                          <a:ext cx="5683748" cy="1151449"/>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CAA0EEF9-6004-4A87-A2D1-FD02F608C80B}"/>
                </a:ext>
              </a:extLst>
            </p:cNvPr>
            <p:cNvSpPr txBox="1"/>
            <p:nvPr/>
          </p:nvSpPr>
          <p:spPr>
            <a:xfrm>
              <a:off x="1654444" y="2339174"/>
              <a:ext cx="7815020" cy="1080745"/>
            </a:xfrm>
            <a:prstGeom prst="rect">
              <a:avLst/>
            </a:prstGeom>
            <a:noFill/>
          </p:spPr>
          <p:txBody>
            <a:bodyPr wrap="square">
              <a:spAutoFit/>
            </a:bodyPr>
            <a:lstStyle/>
            <a:p>
              <a:pPr algn="just">
                <a:lnSpc>
                  <a:spcPct val="130000"/>
                </a:lnSpc>
              </a:pPr>
              <a:r>
                <a:rPr lang="en-US" sz="2600" dirty="0">
                  <a:effectLst/>
                  <a:latin typeface="Times New Roman" panose="02020603050405020304" pitchFamily="18" charset="0"/>
                  <a:ea typeface="Times New Roman" panose="02020603050405020304" pitchFamily="18" charset="0"/>
                </a:rPr>
                <a:t>Khi </a:t>
              </a:r>
              <a:r>
                <a:rPr lang="en-US" sz="2600" dirty="0" err="1">
                  <a:effectLst/>
                  <a:latin typeface="Times New Roman" panose="02020603050405020304" pitchFamily="18" charset="0"/>
                  <a:ea typeface="Times New Roman" panose="02020603050405020304" pitchFamily="18" charset="0"/>
                </a:rPr>
                <a:t>thể</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tích</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rPr>
                <a:t> oxygen </a:t>
              </a:r>
              <a:r>
                <a:rPr lang="en-US" sz="2600" dirty="0" err="1">
                  <a:effectLst/>
                  <a:latin typeface="Times New Roman" panose="02020603050405020304" pitchFamily="18" charset="0"/>
                  <a:ea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không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rPr>
                <a:t> 20,9% </a:t>
              </a:r>
              <a:r>
                <a:rPr lang="en-US" sz="2600" dirty="0" err="1">
                  <a:effectLst/>
                  <a:latin typeface="Times New Roman" panose="02020603050405020304" pitchFamily="18" charset="0"/>
                  <a:ea typeface="Times New Roman" panose="02020603050405020304" pitchFamily="18" charset="0"/>
                </a:rPr>
                <a:t>còn</a:t>
              </a:r>
              <a:r>
                <a:rPr lang="en-US" sz="2600" dirty="0">
                  <a:effectLst/>
                  <a:latin typeface="Times New Roman" panose="02020603050405020304" pitchFamily="18" charset="0"/>
                  <a:ea typeface="Times New Roman" panose="02020603050405020304" pitchFamily="18" charset="0"/>
                </a:rPr>
                <a:t> 17% </a:t>
              </a:r>
              <a:r>
                <a:rPr lang="en-US" sz="2600" dirty="0" err="1">
                  <a:effectLst/>
                  <a:latin typeface="Times New Roman" panose="02020603050405020304" pitchFamily="18" charset="0"/>
                  <a:ea typeface="Times New Roman" panose="02020603050405020304" pitchFamily="18" charset="0"/>
                </a:rPr>
                <a:t>thì</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tốc</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hô</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hấp</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sẽ</a:t>
              </a:r>
              <a:r>
                <a:rPr lang="en-US" sz="2600" dirty="0">
                  <a:effectLst/>
                  <a:latin typeface="Times New Roman" panose="02020603050405020304" pitchFamily="18" charset="0"/>
                  <a:ea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rPr>
                <a:t>giảm</a:t>
              </a:r>
              <a:r>
                <a:rPr lang="en-US" sz="2600" dirty="0">
                  <a:effectLst/>
                  <a:latin typeface="Times New Roman" panose="02020603050405020304" pitchFamily="18" charset="0"/>
                  <a:ea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8F6B7B00-A085-47A0-A826-9351F8CBC699}"/>
                </a:ext>
              </a:extLst>
            </p:cNvPr>
            <p:cNvGraphicFramePr>
              <a:graphicFrameLocks noChangeAspect="1"/>
            </p:cNvGraphicFramePr>
            <p:nvPr>
              <p:extLst>
                <p:ext uri="{D42A27DB-BD31-4B8C-83A1-F6EECF244321}">
                  <p14:modId xmlns:p14="http://schemas.microsoft.com/office/powerpoint/2010/main" val="1312589350"/>
                </p:ext>
              </p:extLst>
            </p:nvPr>
          </p:nvGraphicFramePr>
          <p:xfrm>
            <a:off x="2398339" y="3933207"/>
            <a:ext cx="5875677" cy="1522196"/>
          </p:xfrm>
          <a:graphic>
            <a:graphicData uri="http://schemas.openxmlformats.org/presentationml/2006/ole">
              <mc:AlternateContent xmlns:mc="http://schemas.openxmlformats.org/markup-compatibility/2006">
                <mc:Choice xmlns:v="urn:schemas-microsoft-com:vml" Requires="v">
                  <p:oleObj spid="_x0000_s8195" name="Equation" r:id="rId5" imgW="1837927" imgH="476229" progId="Equation.DSMT4">
                    <p:embed/>
                  </p:oleObj>
                </mc:Choice>
                <mc:Fallback>
                  <p:oleObj name="Equation" r:id="rId5" imgW="1837927" imgH="476229" progId="Equation.DSMT4">
                    <p:embed/>
                    <p:pic>
                      <p:nvPicPr>
                        <p:cNvPr id="0" name=""/>
                        <p:cNvPicPr/>
                        <p:nvPr/>
                      </p:nvPicPr>
                      <p:blipFill>
                        <a:blip r:embed="rId6"/>
                        <a:stretch>
                          <a:fillRect/>
                        </a:stretch>
                      </p:blipFill>
                      <p:spPr>
                        <a:xfrm>
                          <a:off x="2398339" y="3933207"/>
                          <a:ext cx="5875677" cy="1522196"/>
                        </a:xfrm>
                        <a:prstGeom prst="rect">
                          <a:avLst/>
                        </a:prstGeom>
                      </p:spPr>
                    </p:pic>
                  </p:oleObj>
                </mc:Fallback>
              </mc:AlternateContent>
            </a:graphicData>
          </a:graphic>
        </p:graphicFrame>
      </p:grpSp>
    </p:spTree>
    <p:extLst>
      <p:ext uri="{BB962C8B-B14F-4D97-AF65-F5344CB8AC3E}">
        <p14:creationId xmlns:p14="http://schemas.microsoft.com/office/powerpoint/2010/main" val="3208153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5" y="1348352"/>
            <a:ext cx="11174278" cy="89255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Tính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đổi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tốc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phản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ứng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hô</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hấp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giả</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định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phụ</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thuộc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nồng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a:t>
            </a:r>
            <a:r>
              <a:rPr lang="en-US" sz="2600" b="1" dirty="0">
                <a:latin typeface="Times New Roman" panose="02020603050405020304" pitchFamily="18" charset="0"/>
                <a:cs typeface="Times New Roman" panose="02020603050405020304" pitchFamily="18" charset="0"/>
              </a:rPr>
              <a:t> oxygen</a:t>
            </a:r>
            <a:endParaRPr lang="vi-VN" sz="2600" b="1"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327CC115-D6DB-439B-9444-1943201CABB6}"/>
              </a:ext>
            </a:extLst>
          </p:cNvPr>
          <p:cNvGrpSpPr/>
          <p:nvPr/>
        </p:nvGrpSpPr>
        <p:grpSpPr>
          <a:xfrm>
            <a:off x="402955" y="2477324"/>
            <a:ext cx="11174279" cy="3521832"/>
            <a:chOff x="402955" y="2477324"/>
            <a:chExt cx="11174279" cy="3521832"/>
          </a:xfrm>
        </p:grpSpPr>
        <p:sp>
          <p:nvSpPr>
            <p:cNvPr id="6" name="TextBox 5">
              <a:extLst>
                <a:ext uri="{FF2B5EF4-FFF2-40B4-BE49-F238E27FC236}">
                  <a16:creationId xmlns:a16="http://schemas.microsoft.com/office/drawing/2014/main" id="{795039D6-75CB-416D-A038-365F35263A6D}"/>
                </a:ext>
              </a:extLst>
            </p:cNvPr>
            <p:cNvSpPr txBox="1"/>
            <p:nvPr/>
          </p:nvSpPr>
          <p:spPr>
            <a:xfrm>
              <a:off x="402956" y="2477324"/>
              <a:ext cx="11174278" cy="3005566"/>
            </a:xfrm>
            <a:prstGeom prst="rect">
              <a:avLst/>
            </a:prstGeom>
            <a:noFill/>
          </p:spPr>
          <p:txBody>
            <a:bodyPr wrap="square">
              <a:spAutoFit/>
            </a:bodyPr>
            <a:lstStyle/>
            <a:p>
              <a:pPr algn="just">
                <a:lnSpc>
                  <a:spcPct val="130000"/>
                </a:lnSpc>
                <a:spcAft>
                  <a:spcPts val="800"/>
                </a:spcAft>
              </a:pP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spc="-10" dirty="0" err="1">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600" b="1" spc="-10"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9000"/>
                </a:lnSpc>
                <a:spcAft>
                  <a:spcPts val="6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 ứng hô hấp” được biểu diễn qua quá trình: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600"/>
                </a:spcAft>
              </a:pP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(không khí) </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3" panose="05040102010807070707" pitchFamily="18" charset="2"/>
                </a:rPr>
                <a:t></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lang="vi-VN" sz="26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vi-VN"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(cơ thể)</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dirty="0">
                  <a:effectLst/>
                  <a:latin typeface="Times New Roman" panose="02020603050405020304" pitchFamily="18" charset="0"/>
                  <a:ea typeface="Calibri" panose="020F0502020204030204" pitchFamily="34" charset="0"/>
                </a:rPr>
                <a:t>– </a:t>
              </a:r>
              <a:r>
                <a:rPr lang="vi-VN" sz="2600" dirty="0">
                  <a:solidFill>
                    <a:srgbClr val="000000"/>
                  </a:solidFill>
                  <a:effectLst/>
                  <a:latin typeface="Times New Roman" panose="02020603050405020304" pitchFamily="18" charset="0"/>
                  <a:ea typeface="Times New Roman" panose="02020603050405020304" pitchFamily="18" charset="0"/>
                </a:rPr>
                <a:t>Có thể coi tốc độ “phản ứng hô hấp” phụ thuộc nồng độ oxygen theo phương trình tốc độ:</a:t>
              </a:r>
              <a:endParaRPr lang="en-US" sz="2600" dirty="0">
                <a:solidFill>
                  <a:srgbClr val="000000"/>
                </a:solidFill>
                <a:effectLst/>
                <a:latin typeface="Times New Roman" panose="02020603050405020304" pitchFamily="18" charset="0"/>
                <a:ea typeface="Times New Roman" panose="02020603050405020304" pitchFamily="18" charset="0"/>
              </a:endParaRPr>
            </a:p>
            <a:p>
              <a:endParaRPr lang="vi-VN" sz="2600" dirty="0"/>
            </a:p>
          </p:txBody>
        </p:sp>
        <p:graphicFrame>
          <p:nvGraphicFramePr>
            <p:cNvPr id="7" name="Object 6">
              <a:extLst>
                <a:ext uri="{FF2B5EF4-FFF2-40B4-BE49-F238E27FC236}">
                  <a16:creationId xmlns:a16="http://schemas.microsoft.com/office/drawing/2014/main" id="{19F18556-C937-4995-8215-B5740458650A}"/>
                </a:ext>
              </a:extLst>
            </p:cNvPr>
            <p:cNvGraphicFramePr>
              <a:graphicFrameLocks noChangeAspect="1"/>
            </p:cNvGraphicFramePr>
            <p:nvPr>
              <p:extLst>
                <p:ext uri="{D42A27DB-BD31-4B8C-83A1-F6EECF244321}">
                  <p14:modId xmlns:p14="http://schemas.microsoft.com/office/powerpoint/2010/main" val="1260128974"/>
                </p:ext>
              </p:extLst>
            </p:nvPr>
          </p:nvGraphicFramePr>
          <p:xfrm>
            <a:off x="2245639" y="4641205"/>
            <a:ext cx="1635804" cy="542979"/>
          </p:xfrm>
          <a:graphic>
            <a:graphicData uri="http://schemas.openxmlformats.org/presentationml/2006/ole">
              <mc:AlternateContent xmlns:mc="http://schemas.openxmlformats.org/markup-compatibility/2006">
                <mc:Choice xmlns:v="urn:schemas-microsoft-com:vml" Requires="v">
                  <p:oleObj spid="_x0000_s9218" name="Equation" r:id="rId3" imgW="571607" imgH="237935" progId="Equation.DSMT4">
                    <p:embed/>
                  </p:oleObj>
                </mc:Choice>
                <mc:Fallback>
                  <p:oleObj name="Equation" r:id="rId3" imgW="571607" imgH="237935" progId="Equation.DSMT4">
                    <p:embed/>
                    <p:pic>
                      <p:nvPicPr>
                        <p:cNvPr id="0" name=""/>
                        <p:cNvPicPr/>
                        <p:nvPr/>
                      </p:nvPicPr>
                      <p:blipFill>
                        <a:blip r:embed="rId4"/>
                        <a:stretch>
                          <a:fillRect/>
                        </a:stretch>
                      </p:blipFill>
                      <p:spPr>
                        <a:xfrm>
                          <a:off x="2245639" y="4641205"/>
                          <a:ext cx="1635804" cy="542979"/>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3DE89C3-103F-4040-B200-1346E429B1A3}"/>
                </a:ext>
              </a:extLst>
            </p:cNvPr>
            <p:cNvSpPr txBox="1"/>
            <p:nvPr/>
          </p:nvSpPr>
          <p:spPr>
            <a:xfrm>
              <a:off x="402955" y="5506713"/>
              <a:ext cx="11003797" cy="492443"/>
            </a:xfrm>
            <a:prstGeom prst="rect">
              <a:avLst/>
            </a:prstGeom>
            <a:noFill/>
          </p:spPr>
          <p:txBody>
            <a:bodyPr wrap="square">
              <a:spAutoFit/>
            </a:bodyPr>
            <a:lstStyle/>
            <a:p>
              <a:r>
                <a:rPr lang="en-US" sz="2600" dirty="0">
                  <a:effectLst/>
                  <a:latin typeface="Times New Roman" panose="02020603050405020304" pitchFamily="18" charset="0"/>
                  <a:ea typeface="Calibri" panose="020F0502020204030204" pitchFamily="34" charset="0"/>
                </a:rPr>
                <a:t>– </a:t>
              </a:r>
              <a:r>
                <a:rPr lang="en-US" sz="2600" dirty="0">
                  <a:solidFill>
                    <a:srgbClr val="000000"/>
                  </a:solidFill>
                  <a:effectLst/>
                  <a:latin typeface="Times New Roman" panose="02020603050405020304" pitchFamily="18" charset="0"/>
                  <a:ea typeface="Times New Roman" panose="02020603050405020304" pitchFamily="18" charset="0"/>
                </a:rPr>
                <a:t>Khi </a:t>
              </a:r>
              <a:r>
                <a:rPr lang="vi-VN" sz="2600" dirty="0">
                  <a:solidFill>
                    <a:srgbClr val="000000"/>
                  </a:solidFill>
                  <a:effectLst/>
                  <a:latin typeface="Times New Roman" panose="02020603050405020304" pitchFamily="18" charset="0"/>
                  <a:ea typeface="Times New Roman" panose="02020603050405020304" pitchFamily="18" charset="0"/>
                </a:rPr>
                <a:t>nồng độ oxygen giảm thì tốc độ “phản ứng hô hấp” giảm và ngược lại.</a:t>
              </a:r>
              <a:endParaRPr lang="vi-VN" sz="2600" dirty="0"/>
            </a:p>
          </p:txBody>
        </p:sp>
      </p:grpSp>
    </p:spTree>
    <p:extLst>
      <p:ext uri="{BB962C8B-B14F-4D97-AF65-F5344CB8AC3E}">
        <p14:creationId xmlns:p14="http://schemas.microsoft.com/office/powerpoint/2010/main" val="16429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959457"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08B842D5-7114-4FFF-BBDA-70DAE3B1C44B}"/>
              </a:ext>
            </a:extLst>
          </p:cNvPr>
          <p:cNvGraphicFramePr>
            <a:graphicFrameLocks noGrp="1"/>
          </p:cNvGraphicFramePr>
          <p:nvPr>
            <p:extLst>
              <p:ext uri="{D42A27DB-BD31-4B8C-83A1-F6EECF244321}">
                <p14:modId xmlns:p14="http://schemas.microsoft.com/office/powerpoint/2010/main" val="3077979425"/>
              </p:ext>
            </p:extLst>
          </p:nvPr>
        </p:nvGraphicFramePr>
        <p:xfrm>
          <a:off x="896318" y="2662419"/>
          <a:ext cx="10399363" cy="3946781"/>
        </p:xfrm>
        <a:graphic>
          <a:graphicData uri="http://schemas.openxmlformats.org/drawingml/2006/table">
            <a:tbl>
              <a:tblPr>
                <a:tableStyleId>{5C22544A-7EE6-4342-B048-85BDC9FD1C3A}</a:tableStyleId>
              </a:tblPr>
              <a:tblGrid>
                <a:gridCol w="2436254">
                  <a:extLst>
                    <a:ext uri="{9D8B030D-6E8A-4147-A177-3AD203B41FA5}">
                      <a16:colId xmlns:a16="http://schemas.microsoft.com/office/drawing/2014/main" val="2242852489"/>
                    </a:ext>
                  </a:extLst>
                </a:gridCol>
                <a:gridCol w="7963109">
                  <a:extLst>
                    <a:ext uri="{9D8B030D-6E8A-4147-A177-3AD203B41FA5}">
                      <a16:colId xmlns:a16="http://schemas.microsoft.com/office/drawing/2014/main" val="4271573942"/>
                    </a:ext>
                  </a:extLst>
                </a:gridCol>
              </a:tblGrid>
              <a:tr h="473517">
                <a:tc>
                  <a:txBody>
                    <a:bodyPr/>
                    <a:lstStyle/>
                    <a:p>
                      <a:pPr indent="125730">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Loại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marL="1422400">
                        <a:lnSpc>
                          <a:spcPct val="120000"/>
                        </a:lnSpc>
                        <a:spcAft>
                          <a:spcPts val="500"/>
                        </a:spcAft>
                      </a:pPr>
                      <a:r>
                        <a:rPr lang="en-US" sz="2600">
                          <a:effectLst/>
                          <a:latin typeface="Times New Roman" panose="02020603050405020304" pitchFamily="18" charset="0"/>
                          <a:cs typeface="Times New Roman" panose="02020603050405020304" pitchFamily="18" charset="0"/>
                        </a:rPr>
                        <a:t>Chất cháy</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4021859779"/>
                  </a:ext>
                </a:extLst>
              </a:tr>
              <a:tr h="1060441">
                <a:tc>
                  <a:txBody>
                    <a:bodyPr/>
                    <a:lstStyle/>
                    <a:p>
                      <a:pPr indent="125730">
                        <a:lnSpc>
                          <a:spcPct val="120000"/>
                        </a:lnSpc>
                        <a:spcBef>
                          <a:spcPts val="500"/>
                        </a:spcBef>
                        <a:spcAft>
                          <a:spcPts val="500"/>
                        </a:spcAft>
                      </a:pPr>
                      <a:r>
                        <a:rPr lang="en-US" sz="2600">
                          <a:effectLst/>
                          <a:latin typeface="Times New Roman" panose="02020603050405020304" pitchFamily="18" charset="0"/>
                          <a:cs typeface="Times New Roman" panose="02020603050405020304" pitchFamily="18" charset="0"/>
                        </a:rPr>
                        <a:t>Loại A</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tc>
                <a:tc>
                  <a:txBody>
                    <a:bodyPr/>
                    <a:lstStyle/>
                    <a:p>
                      <a:pPr>
                        <a:lnSpc>
                          <a:spcPct val="129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thông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hữu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khi</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thường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kèm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theo</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sự</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cs typeface="Times New Roman" panose="02020603050405020304" pitchFamily="18" charset="0"/>
                        </a:rPr>
                        <a:t> ra than </a:t>
                      </a:r>
                      <a:r>
                        <a:rPr lang="en-US" sz="2600" dirty="0" err="1">
                          <a:effectLst/>
                          <a:latin typeface="Times New Roman" panose="02020603050405020304" pitchFamily="18" charset="0"/>
                          <a:cs typeface="Times New Roman" panose="02020603050405020304" pitchFamily="18" charset="0"/>
                        </a:rPr>
                        <a:t>hồng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90240219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B</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rắn</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hoá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lỏng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099587857"/>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C</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chất khí.</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58169415"/>
                  </a:ext>
                </a:extLst>
              </a:tr>
              <a:tr h="473517">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D</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a:effectLst/>
                          <a:latin typeface="Times New Roman" panose="02020603050405020304" pitchFamily="18" charset="0"/>
                          <a:cs typeface="Times New Roman" panose="02020603050405020304" pitchFamily="18" charset="0"/>
                        </a:rPr>
                        <a:t>Đám cháy các kim loại.</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3899876748"/>
                  </a:ext>
                </a:extLst>
              </a:tr>
              <a:tr h="992272">
                <a:tc>
                  <a:txBody>
                    <a:bodyPr/>
                    <a:lstStyle/>
                    <a:p>
                      <a:pPr indent="125730">
                        <a:lnSpc>
                          <a:spcPct val="120000"/>
                        </a:lnSpc>
                        <a:spcAft>
                          <a:spcPts val="500"/>
                        </a:spcAft>
                      </a:pPr>
                      <a:r>
                        <a:rPr lang="en-US" sz="2600">
                          <a:effectLst/>
                          <a:latin typeface="Times New Roman" panose="02020603050405020304" pitchFamily="18" charset="0"/>
                          <a:cs typeface="Times New Roman" panose="02020603050405020304" pitchFamily="18" charset="0"/>
                        </a:rPr>
                        <a:t>Loại F</a:t>
                      </a:r>
                      <a:endParaRPr lang="vi-VN" sz="2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tc>
                  <a:txBody>
                    <a:bodyPr/>
                    <a:lstStyle/>
                    <a:p>
                      <a:pPr>
                        <a:lnSpc>
                          <a:spcPct val="120000"/>
                        </a:lnSpc>
                        <a:spcAft>
                          <a:spcPts val="500"/>
                        </a:spcAft>
                      </a:pPr>
                      <a:r>
                        <a:rPr lang="en-US" sz="2600" dirty="0" err="1">
                          <a:effectLst/>
                          <a:latin typeface="Times New Roman" panose="02020603050405020304" pitchFamily="18" charset="0"/>
                          <a:cs typeface="Times New Roman" panose="02020603050405020304" pitchFamily="18" charset="0"/>
                        </a:rPr>
                        <a:t>Đám</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dầu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mỡ</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động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cs typeface="Times New Roman" panose="02020603050405020304" pitchFamily="18" charset="0"/>
                        </a:rPr>
                        <a:t>thực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vật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thiết</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bị</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nấu</a:t>
                      </a:r>
                      <a:r>
                        <a:rPr lang="en-US" sz="2600" dirty="0">
                          <a:effectLst/>
                          <a:latin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cs typeface="Times New Roman" panose="02020603050405020304" pitchFamily="18" charset="0"/>
                        </a:rPr>
                        <a:t>nướng</a:t>
                      </a:r>
                      <a:r>
                        <a:rPr lang="en-US" sz="2600" dirty="0">
                          <a:effectLst/>
                          <a:latin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b"/>
                </a:tc>
                <a:extLst>
                  <a:ext uri="{0D108BD9-81ED-4DB2-BD59-A6C34878D82A}">
                    <a16:rowId xmlns:a16="http://schemas.microsoft.com/office/drawing/2014/main" val="281129418"/>
                  </a:ext>
                </a:extLst>
              </a:tr>
            </a:tbl>
          </a:graphicData>
        </a:graphic>
      </p:graphicFrame>
      <p:sp>
        <p:nvSpPr>
          <p:cNvPr id="6" name="Rectangle 1">
            <a:extLst>
              <a:ext uri="{FF2B5EF4-FFF2-40B4-BE49-F238E27FC236}">
                <a16:creationId xmlns:a16="http://schemas.microsoft.com/office/drawing/2014/main" id="{E4BB75D9-F8DF-40FC-A1AD-50B4640D0BA5}"/>
              </a:ext>
            </a:extLst>
          </p:cNvPr>
          <p:cNvSpPr>
            <a:spLocks noChangeArrowheads="1"/>
          </p:cNvSpPr>
          <p:nvPr/>
        </p:nvSpPr>
        <p:spPr bwMode="auto">
          <a:xfrm>
            <a:off x="896318" y="1892978"/>
            <a:ext cx="10399363" cy="769441"/>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2541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125413" algn="l" defTabSz="914400" rtl="0" eaLnBrk="0" fontAlgn="base" latinLnBrk="0" hangingPunct="0">
              <a:lnSpc>
                <a:spcPct val="100000"/>
              </a:lnSpc>
              <a:spcBef>
                <a:spcPct val="0"/>
              </a:spcBef>
              <a:spcAft>
                <a:spcPct val="0"/>
              </a:spcAft>
              <a:buClrTx/>
              <a:buSzTx/>
              <a:buFontTx/>
              <a:buNone/>
              <a:tabLst/>
            </a:pPr>
            <a:r>
              <a:rPr kumimoji="0" lang="en-US" altLang="vi-VN" sz="2600" b="1" i="0" u="none" strike="noStrike" cap="none" normalizeH="0" baseline="0" dirty="0" err="1">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Bảng</a:t>
            </a:r>
            <a:r>
              <a:rPr kumimoji="0" lang="en-US" altLang="vi-VN" sz="2600" b="1" i="0" u="none" strike="noStrike" cap="none" normalizeH="0" baseline="0" dirty="0">
                <a:ln>
                  <a:noFill/>
                </a:ln>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7.3.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đám</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cháy</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vi-VN" sz="26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theoTCVN</a:t>
            </a:r>
            <a:r>
              <a:rPr kumimoji="0" lang="en-US" altLang="vi-VN" sz="26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4878:2009)</a:t>
            </a:r>
            <a:endParaRPr kumimoji="0" lang="vi-VN" altLang="vi-VN" sz="26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125413"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1231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2000"/>
                                        <p:tgtEl>
                                          <p:spTgt spid="6"/>
                                        </p:tgtEl>
                                      </p:cBhvr>
                                    </p:animEffect>
                                  </p:childTnLst>
                                </p:cTn>
                              </p:par>
                              <p:par>
                                <p:cTn id="18" presetID="4" presetClass="entr" presetSubtype="16"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ox(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B99453E1-C570-4EE6-AD69-4A34DCD79EF9}"/>
              </a:ext>
            </a:extLst>
          </p:cNvPr>
          <p:cNvGrpSpPr/>
          <p:nvPr/>
        </p:nvGrpSpPr>
        <p:grpSpPr>
          <a:xfrm>
            <a:off x="0" y="-1"/>
            <a:ext cx="12192000" cy="6936998"/>
            <a:chOff x="0" y="-1"/>
            <a:chExt cx="12192000" cy="6936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1406443066"/>
                </p:ext>
              </p:extLst>
            </p:nvPr>
          </p:nvGraphicFramePr>
          <p:xfrm>
            <a:off x="0" y="-1"/>
            <a:ext cx="3633878" cy="2921945"/>
          </p:xfrm>
          <a:graphic>
            <a:graphicData uri="http://schemas.openxmlformats.org/presentationml/2006/ole">
              <mc:AlternateContent xmlns:mc="http://schemas.openxmlformats.org/markup-compatibility/2006">
                <mc:Choice xmlns:v="urn:schemas-microsoft-com:vml" Requires="v">
                  <p:oleObj spid="_x0000_s1026" name="Bitmap Image" r:id="rId3" imgW="1267002" imgH="1190476" progId="Paint.Picture">
                    <p:embed/>
                  </p:oleObj>
                </mc:Choice>
                <mc:Fallback>
                  <p:oleObj name="Bitmap Image" r:id="rId3" imgW="1267002" imgH="1190476"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633878" cy="2921945"/>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339931437"/>
                </p:ext>
              </p:extLst>
            </p:nvPr>
          </p:nvGraphicFramePr>
          <p:xfrm>
            <a:off x="4042611" y="13336"/>
            <a:ext cx="3930315" cy="2908607"/>
          </p:xfrm>
          <a:graphic>
            <a:graphicData uri="http://schemas.openxmlformats.org/presentationml/2006/ole">
              <mc:AlternateContent xmlns:mc="http://schemas.openxmlformats.org/markup-compatibility/2006">
                <mc:Choice xmlns:v="urn:schemas-microsoft-com:vml" Requires="v">
                  <p:oleObj spid="_x0000_s1027" name="Bitmap Image" r:id="rId5" imgW="2467319" imgH="1848108" progId="Paint.Picture">
                    <p:embed/>
                  </p:oleObj>
                </mc:Choice>
                <mc:Fallback>
                  <p:oleObj name="Bitmap Image" r:id="rId5" imgW="2467319" imgH="1848108" progId="Paint.Picture">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42611" y="13336"/>
                          <a:ext cx="3930315" cy="2908607"/>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537419922"/>
                </p:ext>
              </p:extLst>
            </p:nvPr>
          </p:nvGraphicFramePr>
          <p:xfrm>
            <a:off x="8381659" y="13336"/>
            <a:ext cx="3810341" cy="2970495"/>
          </p:xfrm>
          <a:graphic>
            <a:graphicData uri="http://schemas.openxmlformats.org/presentationml/2006/ole">
              <mc:AlternateContent xmlns:mc="http://schemas.openxmlformats.org/markup-compatibility/2006">
                <mc:Choice xmlns:v="urn:schemas-microsoft-com:vml" Requires="v">
                  <p:oleObj spid="_x0000_s1028" name="Bitmap Image" r:id="rId7" imgW="1867161" imgH="1171429" progId="Paint.Picture">
                    <p:embed/>
                  </p:oleObj>
                </mc:Choice>
                <mc:Fallback>
                  <p:oleObj name="Bitmap Image" r:id="rId7" imgW="1867161" imgH="1171429" progId="Paint.Picture">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1659" y="13336"/>
                          <a:ext cx="3810341" cy="297049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676119901"/>
                </p:ext>
              </p:extLst>
            </p:nvPr>
          </p:nvGraphicFramePr>
          <p:xfrm>
            <a:off x="780888" y="3446981"/>
            <a:ext cx="4880661" cy="2974880"/>
          </p:xfrm>
          <a:graphic>
            <a:graphicData uri="http://schemas.openxmlformats.org/presentationml/2006/ole">
              <mc:AlternateContent xmlns:mc="http://schemas.openxmlformats.org/markup-compatibility/2006">
                <mc:Choice xmlns:v="urn:schemas-microsoft-com:vml" Requires="v">
                  <p:oleObj spid="_x0000_s1029" name="Bitmap Image" r:id="rId9" imgW="2742857" imgH="1666667" progId="Paint.Picture">
                    <p:embed/>
                  </p:oleObj>
                </mc:Choice>
                <mc:Fallback>
                  <p:oleObj name="Bitmap Image" r:id="rId9" imgW="2742857" imgH="1666667" progId="Paint.Picture">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0888" y="3446981"/>
                          <a:ext cx="4880661" cy="2974880"/>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1659295494"/>
                </p:ext>
              </p:extLst>
            </p:nvPr>
          </p:nvGraphicFramePr>
          <p:xfrm>
            <a:off x="6861624" y="3474463"/>
            <a:ext cx="4549488" cy="2972027"/>
          </p:xfrm>
          <a:graphic>
            <a:graphicData uri="http://schemas.openxmlformats.org/presentationml/2006/ole">
              <mc:AlternateContent xmlns:mc="http://schemas.openxmlformats.org/markup-compatibility/2006">
                <mc:Choice xmlns:v="urn:schemas-microsoft-com:vml" Requires="v">
                  <p:oleObj spid="_x0000_s1030" name="Bitmap Image" r:id="rId11" imgW="2619048" imgH="1743318" progId="Paint.Picture">
                    <p:embed/>
                  </p:oleObj>
                </mc:Choice>
                <mc:Fallback>
                  <p:oleObj name="Bitmap Image" r:id="rId11" imgW="2619048" imgH="1743318" progId="Paint.Picture">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61624" y="3474463"/>
                          <a:ext cx="4549488" cy="2972027"/>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1200529" y="2983831"/>
              <a:ext cx="1414334" cy="461665"/>
            </a:xfrm>
            <a:prstGeom prst="rect">
              <a:avLst/>
            </a:prstGeom>
            <a:noFill/>
          </p:spPr>
          <p:txBody>
            <a:bodyPr wrap="square" rtlCol="0">
              <a:spAutoFit/>
            </a:bodyPr>
            <a:lstStyle/>
            <a:p>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1</a:t>
              </a:r>
              <a:endParaRPr lang="vi-VN" sz="24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5231502" y="298743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2</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781502" y="3014797"/>
              <a:ext cx="1414334"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3</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2436112" y="6410475"/>
              <a:ext cx="1365867"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4</a:t>
              </a:r>
              <a:endParaRPr lang="vi-VN" sz="26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8880515" y="6444554"/>
              <a:ext cx="1546853"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5</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98541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2947980521"/>
              </p:ext>
            </p:extLst>
          </p:nvPr>
        </p:nvGraphicFramePr>
        <p:xfrm>
          <a:off x="0" y="738664"/>
          <a:ext cx="12192000" cy="6119336"/>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83798">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2911199">
                <a:tc>
                  <a:txBody>
                    <a:bodyPr/>
                    <a:lstStyle/>
                    <a:p>
                      <a:pPr>
                        <a:lnSpc>
                          <a:spcPct val="120000"/>
                        </a:lnSpc>
                        <a:spcBef>
                          <a:spcPts val="500"/>
                        </a:spcBef>
                        <a:spcAft>
                          <a:spcPts val="500"/>
                        </a:spcAft>
                      </a:pPr>
                      <a:r>
                        <a:rPr lang="en-US" sz="2200" dirty="0" err="1">
                          <a:effectLst/>
                          <a:latin typeface="Times New Roman" panose="02020603050405020304" pitchFamily="18" charset="0"/>
                          <a:cs typeface="Times New Roman" panose="02020603050405020304" pitchFamily="18" charset="0"/>
                        </a:rPr>
                        <a:t>Nước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gn="just">
                        <a:lnSpc>
                          <a:spcPct val="132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m nhiệt độ xuống dưới nhiệt độ cháy, làm loãng khí cháy.</a:t>
                      </a:r>
                    </a:p>
                    <a:p>
                      <a:pPr algn="just">
                        <a:lnSpc>
                          <a:spcPct val="132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Dùng trong các đám cháy là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như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(đi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n hình là cháy rừng, cháy nhà), nhựa trong các nhà xưởng s</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n xuất,... và một số khí cháy.</a:t>
                      </a:r>
                    </a:p>
                    <a:p>
                      <a:pPr>
                        <a:lnSpc>
                          <a:spcPct val="129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Tuyệt đối không s</a:t>
                      </a:r>
                      <a:r>
                        <a:rPr lang="en-US" sz="2200" dirty="0">
                          <a:effectLst/>
                          <a:latin typeface="Times New Roman" panose="02020603050405020304" pitchFamily="18" charset="0"/>
                          <a:cs typeface="Times New Roman" panose="02020603050405020304" pitchFamily="18" charset="0"/>
                        </a:rPr>
                        <a:t>ử</a:t>
                      </a:r>
                      <a:r>
                        <a:rPr lang="vi-VN" sz="2200" dirty="0">
                          <a:effectLst/>
                          <a:latin typeface="Times New Roman" panose="02020603050405020304" pitchFamily="18" charset="0"/>
                          <a:cs typeface="Times New Roman" panose="02020603050405020304" pitchFamily="18" charset="0"/>
                        </a:rPr>
                        <a:t> dụng nước đ</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các thiết bị điện khi chưa tắt ngu</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 điện, kim loại và hợp chất hoạt động hoá học mạnh như Na, K, Ca, đ</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đèn, đám cháy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2801341422"/>
                  </a:ext>
                </a:extLst>
              </a:tr>
              <a:tr h="2824339">
                <a:tc>
                  <a:txBody>
                    <a:bodyPr/>
                    <a:lstStyle/>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Carbon dioxide (CO</a:t>
                      </a:r>
                      <a:r>
                        <a:rPr lang="en-US" sz="2200" baseline="-25000" dirty="0">
                          <a:effectLst/>
                          <a:latin typeface="Times New Roman" panose="02020603050405020304" pitchFamily="18" charset="0"/>
                          <a:cs typeface="Times New Roman" panose="02020603050405020304" pitchFamily="18" charset="0"/>
                        </a:rPr>
                        <a:t>2</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10985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Làm giảm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dưới 14%, ngăn chặn và dập t</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t đám cháy loại A, B, C</a:t>
                      </a:r>
                    </a:p>
                    <a:p>
                      <a:pPr>
                        <a:lnSpc>
                          <a:spcPct val="129000"/>
                        </a:lnSpc>
                        <a:spcAft>
                          <a:spcPts val="800"/>
                        </a:spcAft>
                        <a:tabLst>
                          <a:tab pos="104775"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Khi phun không được để dính lên người hoặc phun lên người vì sẽ làm bỏng lạnh, gây nguy hi</a:t>
                      </a:r>
                      <a:r>
                        <a:rPr lang="en-US" sz="2200" dirty="0">
                          <a:effectLst/>
                          <a:latin typeface="Times New Roman" panose="02020603050405020304" pitchFamily="18" charset="0"/>
                          <a:cs typeface="Times New Roman" panose="02020603050405020304" pitchFamily="18" charset="0"/>
                        </a:rPr>
                        <a:t>ể</a:t>
                      </a:r>
                      <a:r>
                        <a:rPr lang="vi-VN" sz="2200" dirty="0">
                          <a:effectLst/>
                          <a:latin typeface="Times New Roman" panose="02020603050405020304" pitchFamily="18" charset="0"/>
                          <a:cs typeface="Times New Roman" panose="02020603050405020304" pitchFamily="18" charset="0"/>
                        </a:rPr>
                        <a:t>m cho sức khoẻ con người.</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kim loại, ki</a:t>
                      </a:r>
                      <a:r>
                        <a:rPr lang="en-US" sz="2200" dirty="0">
                          <a:effectLst/>
                          <a:latin typeface="Times New Roman" panose="02020603050405020304" pitchFamily="18" charset="0"/>
                          <a:cs typeface="Times New Roman" panose="02020603050405020304" pitchFamily="18" charset="0"/>
                        </a:rPr>
                        <a:t>ề</a:t>
                      </a:r>
                      <a:r>
                        <a:rPr lang="vi-VN" sz="2200" dirty="0">
                          <a:effectLst/>
                          <a:latin typeface="Times New Roman" panose="02020603050405020304" pitchFamily="18" charset="0"/>
                          <a:cs typeface="Times New Roman" panose="02020603050405020304" pitchFamily="18" charset="0"/>
                        </a:rPr>
                        <a:t>m thổ, than c</a:t>
                      </a:r>
                      <a:r>
                        <a:rPr lang="en-US" sz="2200" dirty="0">
                          <a:effectLst/>
                          <a:latin typeface="Times New Roman" panose="02020603050405020304" pitchFamily="18" charset="0"/>
                          <a:cs typeface="Times New Roman" panose="02020603050405020304" pitchFamily="18" charset="0"/>
                        </a:rPr>
                        <a:t>ố</a:t>
                      </a:r>
                      <a:r>
                        <a:rPr lang="vi-VN" sz="2200" dirty="0">
                          <a:effectLst/>
                          <a:latin typeface="Times New Roman" panose="02020603050405020304" pitchFamily="18" charset="0"/>
                          <a:cs typeface="Times New Roman" panose="02020603050405020304" pitchFamily="18" charset="0"/>
                        </a:rPr>
                        <a:t>c,... đám cháy có nhiệt độ trên 1000 °C, đám cháy điện có hiệu điện thế &gt; 380 kV.</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2152885574"/>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086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ox(in)">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53DFBA3-D1E2-46CB-AAA8-8CA7AC810858}"/>
              </a:ext>
            </a:extLst>
          </p:cNvPr>
          <p:cNvGraphicFramePr>
            <a:graphicFrameLocks noGrp="1"/>
          </p:cNvGraphicFramePr>
          <p:nvPr>
            <p:extLst>
              <p:ext uri="{D42A27DB-BD31-4B8C-83A1-F6EECF244321}">
                <p14:modId xmlns:p14="http://schemas.microsoft.com/office/powerpoint/2010/main" val="425471983"/>
              </p:ext>
            </p:extLst>
          </p:nvPr>
        </p:nvGraphicFramePr>
        <p:xfrm>
          <a:off x="0" y="738664"/>
          <a:ext cx="12192000" cy="6119335"/>
        </p:xfrm>
        <a:graphic>
          <a:graphicData uri="http://schemas.openxmlformats.org/drawingml/2006/table">
            <a:tbl>
              <a:tblPr>
                <a:tableStyleId>{5C22544A-7EE6-4342-B048-85BDC9FD1C3A}</a:tableStyleId>
              </a:tblPr>
              <a:tblGrid>
                <a:gridCol w="3806355">
                  <a:extLst>
                    <a:ext uri="{9D8B030D-6E8A-4147-A177-3AD203B41FA5}">
                      <a16:colId xmlns:a16="http://schemas.microsoft.com/office/drawing/2014/main" val="2272725242"/>
                    </a:ext>
                  </a:extLst>
                </a:gridCol>
                <a:gridCol w="8385645">
                  <a:extLst>
                    <a:ext uri="{9D8B030D-6E8A-4147-A177-3AD203B41FA5}">
                      <a16:colId xmlns:a16="http://schemas.microsoft.com/office/drawing/2014/main" val="3403067514"/>
                    </a:ext>
                  </a:extLst>
                </a:gridCol>
              </a:tblGrid>
              <a:tr h="376086">
                <a:tc>
                  <a:txBody>
                    <a:bodyPr/>
                    <a:lstStyle/>
                    <a:p>
                      <a:pPr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Chất</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chữa</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cháy</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tc>
                  <a:txBody>
                    <a:bodyPr/>
                    <a:lstStyle/>
                    <a:p>
                      <a:pPr marL="794385" indent="-794385" algn="ctr">
                        <a:lnSpc>
                          <a:spcPct val="120000"/>
                        </a:lnSpc>
                        <a:spcAft>
                          <a:spcPts val="500"/>
                        </a:spcAft>
                      </a:pPr>
                      <a:r>
                        <a:rPr lang="en-US" sz="2200" b="1" dirty="0" err="1">
                          <a:effectLst/>
                          <a:latin typeface="Times New Roman" panose="02020603050405020304" pitchFamily="18" charset="0"/>
                          <a:cs typeface="Times New Roman" panose="02020603050405020304" pitchFamily="18" charset="0"/>
                        </a:rPr>
                        <a:t>Tác</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r>
                        <a:rPr lang="en-US" sz="2200" b="1" dirty="0">
                          <a:effectLst/>
                          <a:latin typeface="Times New Roman" panose="02020603050405020304" pitchFamily="18" charset="0"/>
                          <a:cs typeface="Times New Roman" panose="02020603050405020304" pitchFamily="18" charset="0"/>
                        </a:rPr>
                        <a:t> – </a:t>
                      </a:r>
                      <a:r>
                        <a:rPr lang="en-US" sz="2200" b="1" dirty="0" err="1">
                          <a:effectLst/>
                          <a:latin typeface="Times New Roman" panose="02020603050405020304" pitchFamily="18" charset="0"/>
                          <a:cs typeface="Times New Roman" panose="02020603050405020304" pitchFamily="18" charset="0"/>
                        </a:rPr>
                        <a:t>Lưu</a:t>
                      </a:r>
                      <a:r>
                        <a:rPr lang="en-US" sz="2200" b="1" dirty="0">
                          <a:effectLst/>
                          <a:latin typeface="Times New Roman" panose="02020603050405020304" pitchFamily="18" charset="0"/>
                          <a:cs typeface="Times New Roman" panose="02020603050405020304" pitchFamily="18" charset="0"/>
                        </a:rPr>
                        <a:t> ý </a:t>
                      </a:r>
                      <a:r>
                        <a:rPr lang="en-US" sz="2200" b="1" dirty="0" err="1">
                          <a:effectLst/>
                          <a:latin typeface="Times New Roman" panose="02020603050405020304" pitchFamily="18" charset="0"/>
                          <a:cs typeface="Times New Roman" panose="02020603050405020304" pitchFamily="18" charset="0"/>
                        </a:rPr>
                        <a:t>khi</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sử</a:t>
                      </a:r>
                      <a:r>
                        <a:rPr lang="en-US" sz="2200" b="1" dirty="0">
                          <a:effectLst/>
                          <a:latin typeface="Times New Roman" panose="02020603050405020304" pitchFamily="18" charset="0"/>
                          <a:cs typeface="Times New Roman" panose="02020603050405020304" pitchFamily="18" charset="0"/>
                        </a:rPr>
                        <a:t> </a:t>
                      </a:r>
                      <a:r>
                        <a:rPr lang="en-US" sz="2200" b="1" dirty="0" err="1">
                          <a:effectLst/>
                          <a:latin typeface="Times New Roman" panose="02020603050405020304" pitchFamily="18" charset="0"/>
                          <a:cs typeface="Times New Roman" panose="02020603050405020304" pitchFamily="18" charset="0"/>
                        </a:rPr>
                        <a:t>dụng</a:t>
                      </a:r>
                      <a:endParaRPr lang="vi-VN" sz="22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nchor="b"/>
                </a:tc>
                <a:extLst>
                  <a:ext uri="{0D108BD9-81ED-4DB2-BD59-A6C34878D82A}">
                    <a16:rowId xmlns:a16="http://schemas.microsoft.com/office/drawing/2014/main" val="3894937689"/>
                  </a:ext>
                </a:extLst>
              </a:tr>
              <a:tr h="1881862">
                <a:tc>
                  <a:txBody>
                    <a:bodyPr/>
                    <a:lstStyle/>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Dạng bọt</a:t>
                      </a:r>
                      <a:r>
                        <a:rPr lang="en-US" sz="2200" dirty="0">
                          <a:effectLst/>
                          <a:latin typeface="Times New Roman" panose="02020603050405020304" pitchFamily="18" charset="0"/>
                          <a:cs typeface="Times New Roman" panose="02020603050405020304" pitchFamily="18" charset="0"/>
                        </a:rPr>
                        <a:t> (Foam </a:t>
                      </a:r>
                      <a:r>
                        <a:rPr lang="en-US" sz="2200" dirty="0" err="1">
                          <a:effectLst/>
                          <a:latin typeface="Times New Roman" panose="02020603050405020304" pitchFamily="18" charset="0"/>
                          <a:cs typeface="Times New Roman" panose="02020603050405020304" pitchFamily="18" charset="0"/>
                        </a:rPr>
                        <a:t>gồm</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khí</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nước</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và</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chất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hoạt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động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bề</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mặt</a:t>
                      </a:r>
                      <a:endParaRPr lang="vi-VN"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6" marR="4446" marT="0" marB="0"/>
                </a:tc>
                <a:tc>
                  <a:txBody>
                    <a:bodyPr/>
                    <a:lstStyle/>
                    <a:p>
                      <a:pPr>
                        <a:lnSpc>
                          <a:spcPct val="129000"/>
                        </a:lnSpc>
                        <a:spcAft>
                          <a:spcPts val="800"/>
                        </a:spcAft>
                        <a:tabLst>
                          <a:tab pos="10033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Ngăn không cho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đám cháy loại A, B, </a:t>
                      </a:r>
                      <a:r>
                        <a:rPr lang="en-US" sz="2200" dirty="0">
                          <a:effectLst/>
                          <a:latin typeface="Times New Roman" panose="02020603050405020304" pitchFamily="18" charset="0"/>
                          <a:cs typeface="Times New Roman" panose="02020603050405020304" pitchFamily="18" charset="0"/>
                        </a:rPr>
                        <a:t>C</a:t>
                      </a:r>
                      <a:r>
                        <a:rPr lang="vi-VN" sz="2200" dirty="0">
                          <a:effectLst/>
                          <a:latin typeface="Times New Roman" panose="02020603050405020304" pitchFamily="18" charset="0"/>
                          <a:cs typeface="Times New Roman" panose="02020603050405020304" pitchFamily="18" charset="0"/>
                        </a:rPr>
                        <a:t>, F.</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dùng cho các đám cháy thiết bị có điện, các kim loại có hoạt động mạnh và đám cháy có nhiệt độ trên 1 700 °C.</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240990629"/>
                  </a:ext>
                </a:extLst>
              </a:tr>
              <a:tr h="3861387">
                <a:tc>
                  <a:txBody>
                    <a:bodyPr/>
                    <a:lstStyle/>
                    <a:p>
                      <a:pPr>
                        <a:lnSpc>
                          <a:spcPct val="120000"/>
                        </a:lnSpc>
                        <a:spcAft>
                          <a:spcPts val="500"/>
                        </a:spcAft>
                      </a:pPr>
                      <a:r>
                        <a:rPr lang="en-US" sz="2200" dirty="0" err="1">
                          <a:effectLst/>
                          <a:latin typeface="Times New Roman" panose="02020603050405020304" pitchFamily="18" charset="0"/>
                          <a:cs typeface="Times New Roman" panose="02020603050405020304" pitchFamily="18" charset="0"/>
                        </a:rPr>
                        <a:t>Dạng</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bột</a:t>
                      </a:r>
                      <a:r>
                        <a:rPr lang="en-US" sz="2200" dirty="0">
                          <a:effectLst/>
                          <a:latin typeface="Times New Roman" panose="02020603050405020304" pitchFamily="18" charset="0"/>
                          <a:cs typeface="Times New Roman" panose="02020603050405020304" pitchFamily="18" charset="0"/>
                        </a:rPr>
                        <a:t> </a:t>
                      </a:r>
                      <a:r>
                        <a:rPr lang="en-US" sz="2200" dirty="0" err="1">
                          <a:effectLst/>
                          <a:latin typeface="Times New Roman" panose="02020603050405020304" pitchFamily="18" charset="0"/>
                          <a:cs typeface="Times New Roman" panose="02020603050405020304" pitchFamily="18" charset="0"/>
                        </a:rPr>
                        <a:t>khô</a:t>
                      </a:r>
                      <a:r>
                        <a:rPr lang="en-US" sz="2200" dirty="0">
                          <a:effectLst/>
                          <a:latin typeface="Times New Roman" panose="02020603050405020304" pitchFamily="18" charset="0"/>
                          <a:cs typeface="Times New Roman" panose="02020603050405020304" pitchFamily="18" charset="0"/>
                        </a:rPr>
                        <a:t> (NaHCO</a:t>
                      </a:r>
                      <a:r>
                        <a:rPr lang="en-US" sz="2200" baseline="-25000" dirty="0">
                          <a:effectLst/>
                          <a:latin typeface="Times New Roman" panose="02020603050405020304" pitchFamily="18" charset="0"/>
                          <a:cs typeface="Times New Roman" panose="02020603050405020304" pitchFamily="18" charset="0"/>
                        </a:rPr>
                        <a:t>3</a:t>
                      </a:r>
                      <a:r>
                        <a:rPr lang="en-US" sz="2200" dirty="0">
                          <a:effectLst/>
                          <a:latin typeface="Times New Roman" panose="02020603050405020304" pitchFamily="18" charset="0"/>
                          <a:cs typeface="Times New Roman" panose="02020603050405020304" pitchFamily="18" charset="0"/>
                        </a:rPr>
                        <a:t>)</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tc>
                  <a:txBody>
                    <a:bodyPr/>
                    <a:lstStyle/>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Cách li và làm loãng n</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ng độ oxygen tiếp xúc với đám cháy.</a:t>
                      </a:r>
                    </a:p>
                    <a:p>
                      <a:pPr>
                        <a:lnSpc>
                          <a:spcPct val="129000"/>
                        </a:lnSpc>
                        <a:spcAft>
                          <a:spcPts val="800"/>
                        </a:spcAft>
                        <a:tabLst>
                          <a:tab pos="95250" algn="l"/>
                        </a:tabLs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Áp dụng cho loại đám cháy phụ thuộc vào kí hiệu ghi trên b</a:t>
                      </a:r>
                      <a:r>
                        <a:rPr lang="en-US" sz="2200" dirty="0">
                          <a:effectLst/>
                          <a:latin typeface="Times New Roman" panose="02020603050405020304" pitchFamily="18" charset="0"/>
                          <a:cs typeface="Times New Roman" panose="02020603050405020304" pitchFamily="18" charset="0"/>
                        </a:rPr>
                        <a:t>ì</a:t>
                      </a:r>
                      <a:r>
                        <a:rPr lang="vi-VN" sz="2200" dirty="0">
                          <a:effectLst/>
                          <a:latin typeface="Times New Roman" panose="02020603050405020304" pitchFamily="18" charset="0"/>
                          <a:cs typeface="Times New Roman" panose="02020603050405020304" pitchFamily="18" charset="0"/>
                        </a:rPr>
                        <a:t>nh:</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bột ABC: phù hợp ch</a:t>
                      </a:r>
                      <a:r>
                        <a:rPr lang="en-US" sz="2200" dirty="0">
                          <a:effectLst/>
                          <a:latin typeface="Times New Roman" panose="02020603050405020304" pitchFamily="18" charset="0"/>
                          <a:cs typeface="Times New Roman" panose="02020603050405020304" pitchFamily="18" charset="0"/>
                        </a:rPr>
                        <a:t>ữ</a:t>
                      </a:r>
                      <a:r>
                        <a:rPr lang="vi-VN" sz="2200" dirty="0">
                          <a:effectLst/>
                          <a:latin typeface="Times New Roman" panose="02020603050405020304" pitchFamily="18" charset="0"/>
                          <a:cs typeface="Times New Roman" panose="02020603050405020304" pitchFamily="18" charset="0"/>
                        </a:rPr>
                        <a:t>a cháy cho c</a:t>
                      </a:r>
                      <a:r>
                        <a:rPr lang="en-US" sz="2200" dirty="0">
                          <a:effectLst/>
                          <a:latin typeface="Times New Roman" panose="02020603050405020304" pitchFamily="18" charset="0"/>
                          <a:cs typeface="Times New Roman" panose="02020603050405020304" pitchFamily="18" charset="0"/>
                        </a:rPr>
                        <a:t>ả</a:t>
                      </a:r>
                      <a:r>
                        <a:rPr lang="vi-VN" sz="2200" dirty="0">
                          <a:effectLst/>
                          <a:latin typeface="Times New Roman" panose="02020603050405020304" pitchFamily="18" charset="0"/>
                          <a:cs typeface="Times New Roman" panose="02020603050405020304" pitchFamily="18" charset="0"/>
                        </a:rPr>
                        <a:t> chất r</a:t>
                      </a:r>
                      <a:r>
                        <a:rPr lang="en-US" sz="2200" dirty="0">
                          <a:effectLst/>
                          <a:latin typeface="Times New Roman" panose="02020603050405020304" pitchFamily="18" charset="0"/>
                          <a:cs typeface="Times New Roman" panose="02020603050405020304" pitchFamily="18" charset="0"/>
                        </a:rPr>
                        <a:t>ắ</a:t>
                      </a:r>
                      <a:r>
                        <a:rPr lang="vi-VN" sz="2200" dirty="0">
                          <a:effectLst/>
                          <a:latin typeface="Times New Roman" panose="02020603050405020304" pitchFamily="18" charset="0"/>
                          <a:cs typeface="Times New Roman" panose="02020603050405020304" pitchFamily="18" charset="0"/>
                        </a:rPr>
                        <a:t>n,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lỏng và chất khí (g</a:t>
                      </a:r>
                      <a:r>
                        <a:rPr lang="en-US" sz="2200" dirty="0">
                          <a:effectLst/>
                          <a:latin typeface="Times New Roman" panose="02020603050405020304" pitchFamily="18" charset="0"/>
                          <a:cs typeface="Times New Roman" panose="02020603050405020304" pitchFamily="18" charset="0"/>
                        </a:rPr>
                        <a:t>ỗ</a:t>
                      </a:r>
                      <a:r>
                        <a:rPr lang="vi-VN" sz="2200" dirty="0">
                          <a:effectLst/>
                          <a:latin typeface="Times New Roman" panose="02020603050405020304" pitchFamily="18" charset="0"/>
                          <a:cs typeface="Times New Roman" panose="02020603050405020304" pitchFamily="18" charset="0"/>
                        </a:rPr>
                        <a:t>, giấy, một số ch</a:t>
                      </a:r>
                      <a:r>
                        <a:rPr lang="en-US" sz="2200" dirty="0">
                          <a:effectLst/>
                          <a:latin typeface="Times New Roman" panose="02020603050405020304" pitchFamily="18" charset="0"/>
                          <a:cs typeface="Times New Roman" panose="02020603050405020304" pitchFamily="18" charset="0"/>
                        </a:rPr>
                        <a:t>ấ</a:t>
                      </a:r>
                      <a:r>
                        <a:rPr lang="vi-VN" sz="2200" dirty="0">
                          <a:effectLst/>
                          <a:latin typeface="Times New Roman" panose="02020603050405020304" pitchFamily="18" charset="0"/>
                          <a:cs typeface="Times New Roman" panose="02020603050405020304" pitchFamily="18" charset="0"/>
                        </a:rPr>
                        <a:t>t dẻo, cỏ khô, rơm và sợi,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9000"/>
                        </a:lnSpc>
                        <a:spcAft>
                          <a:spcPts val="800"/>
                        </a:spcAft>
                      </a:pPr>
                      <a:r>
                        <a:rPr lang="vi-VN" sz="2200" dirty="0">
                          <a:effectLst/>
                          <a:latin typeface="Times New Roman" panose="02020603050405020304" pitchFamily="18" charset="0"/>
                          <a:cs typeface="Times New Roman" panose="02020603050405020304" pitchFamily="18" charset="0"/>
                        </a:rPr>
                        <a:t>+ Bình chửa cháy bột BC: nhiên liệu xăng d</a:t>
                      </a:r>
                      <a:r>
                        <a:rPr lang="en-US" sz="2200" dirty="0">
                          <a:effectLst/>
                          <a:latin typeface="Times New Roman" panose="02020603050405020304" pitchFamily="18" charset="0"/>
                          <a:cs typeface="Times New Roman" panose="02020603050405020304" pitchFamily="18" charset="0"/>
                        </a:rPr>
                        <a:t>ầ</a:t>
                      </a:r>
                      <a:r>
                        <a:rPr lang="vi-VN" sz="2200" dirty="0">
                          <a:effectLst/>
                          <a:latin typeface="Times New Roman" panose="02020603050405020304" pitchFamily="18" charset="0"/>
                          <a:cs typeface="Times New Roman" panose="02020603050405020304" pitchFamily="18" charset="0"/>
                        </a:rPr>
                        <a:t>u, sơn, vecni và rượu.</a:t>
                      </a:r>
                    </a:p>
                    <a:p>
                      <a:pPr>
                        <a:lnSpc>
                          <a:spcPct val="120000"/>
                        </a:lnSpc>
                        <a:spcAft>
                          <a:spcPts val="500"/>
                        </a:spcAft>
                      </a:pPr>
                      <a:r>
                        <a:rPr lang="en-US" sz="2200" dirty="0">
                          <a:effectLst/>
                          <a:latin typeface="Times New Roman" panose="02020603050405020304" pitchFamily="18" charset="0"/>
                          <a:cs typeface="Times New Roman" panose="02020603050405020304" pitchFamily="18" charset="0"/>
                        </a:rPr>
                        <a:t>– </a:t>
                      </a:r>
                      <a:r>
                        <a:rPr lang="vi-VN" sz="2200" dirty="0">
                          <a:effectLst/>
                          <a:latin typeface="Times New Roman" panose="02020603050405020304" pitchFamily="18" charset="0"/>
                          <a:cs typeface="Times New Roman" panose="02020603050405020304" pitchFamily="18" charset="0"/>
                        </a:rPr>
                        <a:t>Không nên sử dụng bình bột chửa cháy phun lên đám cháy là đ</a:t>
                      </a:r>
                      <a:r>
                        <a:rPr lang="en-US" sz="2200" dirty="0">
                          <a:effectLst/>
                          <a:latin typeface="Times New Roman" panose="02020603050405020304" pitchFamily="18" charset="0"/>
                          <a:cs typeface="Times New Roman" panose="02020603050405020304" pitchFamily="18" charset="0"/>
                        </a:rPr>
                        <a:t>ồ</a:t>
                      </a:r>
                      <a:r>
                        <a:rPr lang="vi-VN" sz="2200" dirty="0">
                          <a:effectLst/>
                          <a:latin typeface="Times New Roman" panose="02020603050405020304" pitchFamily="18" charset="0"/>
                          <a:cs typeface="Times New Roman" panose="02020603050405020304" pitchFamily="18" charset="0"/>
                        </a:rPr>
                        <a:t> điện tử vì sẽ làm hư hại các vi mạch điện tử.</a:t>
                      </a:r>
                      <a:endParaRPr lang="vi-VN" sz="2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6" marR="4446" marT="0" marB="0"/>
                </a:tc>
                <a:extLst>
                  <a:ext uri="{0D108BD9-81ED-4DB2-BD59-A6C34878D82A}">
                    <a16:rowId xmlns:a16="http://schemas.microsoft.com/office/drawing/2014/main" val="1629860256"/>
                  </a:ext>
                </a:extLst>
              </a:tr>
            </a:tbl>
          </a:graphicData>
        </a:graphic>
      </p:graphicFrame>
      <p:sp>
        <p:nvSpPr>
          <p:cNvPr id="3" name="Rectangle 1">
            <a:extLst>
              <a:ext uri="{FF2B5EF4-FFF2-40B4-BE49-F238E27FC236}">
                <a16:creationId xmlns:a16="http://schemas.microsoft.com/office/drawing/2014/main" id="{15BCA2DC-9F57-4C95-9FBC-D11A8C79088E}"/>
              </a:ext>
            </a:extLst>
          </p:cNvPr>
          <p:cNvSpPr>
            <a:spLocks noChangeArrowheads="1"/>
          </p:cNvSpPr>
          <p:nvPr/>
        </p:nvSpPr>
        <p:spPr bwMode="auto">
          <a:xfrm>
            <a:off x="1" y="0"/>
            <a:ext cx="12192000" cy="738664"/>
          </a:xfrm>
          <a:prstGeom prst="rect">
            <a:avLst/>
          </a:prstGeom>
          <a:solidFill>
            <a:srgbClr val="3889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5250" algn="l"/>
              </a:tabLst>
              <a:defRPr>
                <a:solidFill>
                  <a:schemeClr val="tx1"/>
                </a:solidFill>
                <a:latin typeface="Arial" panose="020B0604020202020204" pitchFamily="34" charset="0"/>
              </a:defRPr>
            </a:lvl1pPr>
            <a:lvl2pPr eaLnBrk="0" fontAlgn="base" hangingPunct="0">
              <a:spcBef>
                <a:spcPct val="0"/>
              </a:spcBef>
              <a:spcAft>
                <a:spcPct val="0"/>
              </a:spcAft>
              <a:tabLst>
                <a:tab pos="95250" algn="l"/>
              </a:tabLst>
              <a:defRPr>
                <a:solidFill>
                  <a:schemeClr val="tx1"/>
                </a:solidFill>
                <a:latin typeface="Arial" panose="020B0604020202020204" pitchFamily="34" charset="0"/>
              </a:defRPr>
            </a:lvl2pPr>
            <a:lvl3pPr eaLnBrk="0" fontAlgn="base" hangingPunct="0">
              <a:spcBef>
                <a:spcPct val="0"/>
              </a:spcBef>
              <a:spcAft>
                <a:spcPct val="0"/>
              </a:spcAft>
              <a:tabLst>
                <a:tab pos="95250" algn="l"/>
              </a:tabLst>
              <a:defRPr>
                <a:solidFill>
                  <a:schemeClr val="tx1"/>
                </a:solidFill>
                <a:latin typeface="Arial" panose="020B0604020202020204" pitchFamily="34" charset="0"/>
              </a:defRPr>
            </a:lvl3pPr>
            <a:lvl4pPr eaLnBrk="0" fontAlgn="base" hangingPunct="0">
              <a:spcBef>
                <a:spcPct val="0"/>
              </a:spcBef>
              <a:spcAft>
                <a:spcPct val="0"/>
              </a:spcAft>
              <a:tabLst>
                <a:tab pos="95250" algn="l"/>
              </a:tabLst>
              <a:defRPr>
                <a:solidFill>
                  <a:schemeClr val="tx1"/>
                </a:solidFill>
                <a:latin typeface="Arial" panose="020B0604020202020204" pitchFamily="34" charset="0"/>
              </a:defRPr>
            </a:lvl4pPr>
            <a:lvl5pPr eaLnBrk="0" fontAlgn="base" hangingPunct="0">
              <a:spcBef>
                <a:spcPct val="0"/>
              </a:spcBef>
              <a:spcAft>
                <a:spcPct val="0"/>
              </a:spcAft>
              <a:tabLst>
                <a:tab pos="95250" algn="l"/>
              </a:tabLst>
              <a:defRPr>
                <a:solidFill>
                  <a:schemeClr val="tx1"/>
                </a:solidFill>
                <a:latin typeface="Arial" panose="020B0604020202020204" pitchFamily="34" charset="0"/>
              </a:defRPr>
            </a:lvl5pPr>
            <a:lvl6pPr eaLnBrk="0" fontAlgn="base" hangingPunct="0">
              <a:spcBef>
                <a:spcPct val="0"/>
              </a:spcBef>
              <a:spcAft>
                <a:spcPct val="0"/>
              </a:spcAft>
              <a:tabLst>
                <a:tab pos="95250" algn="l"/>
              </a:tabLst>
              <a:defRPr>
                <a:solidFill>
                  <a:schemeClr val="tx1"/>
                </a:solidFill>
                <a:latin typeface="Arial" panose="020B0604020202020204" pitchFamily="34" charset="0"/>
              </a:defRPr>
            </a:lvl6pPr>
            <a:lvl7pPr eaLnBrk="0" fontAlgn="base" hangingPunct="0">
              <a:spcBef>
                <a:spcPct val="0"/>
              </a:spcBef>
              <a:spcAft>
                <a:spcPct val="0"/>
              </a:spcAft>
              <a:tabLst>
                <a:tab pos="95250" algn="l"/>
              </a:tabLst>
              <a:defRPr>
                <a:solidFill>
                  <a:schemeClr val="tx1"/>
                </a:solidFill>
                <a:latin typeface="Arial" panose="020B0604020202020204" pitchFamily="34" charset="0"/>
              </a:defRPr>
            </a:lvl7pPr>
            <a:lvl8pPr eaLnBrk="0" fontAlgn="base" hangingPunct="0">
              <a:spcBef>
                <a:spcPct val="0"/>
              </a:spcBef>
              <a:spcAft>
                <a:spcPct val="0"/>
              </a:spcAft>
              <a:tabLst>
                <a:tab pos="95250" algn="l"/>
              </a:tabLst>
              <a:defRPr>
                <a:solidFill>
                  <a:schemeClr val="tx1"/>
                </a:solidFill>
                <a:latin typeface="Arial" panose="020B0604020202020204" pitchFamily="34" charset="0"/>
              </a:defRPr>
            </a:lvl8pPr>
            <a:lvl9pPr eaLnBrk="0" fontAlgn="base" hangingPunct="0">
              <a:spcBef>
                <a:spcPct val="0"/>
              </a:spcBef>
              <a:spcAft>
                <a:spcPct val="0"/>
              </a:spcAft>
              <a:tabLst>
                <a:tab pos="952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5250" algn="l"/>
              </a:tabLst>
            </a:pPr>
            <a:r>
              <a:rPr kumimoji="0" lang="vi-VN" altLang="vi-VN" sz="2400" b="1" i="0" u="none" strike="noStrike" cap="none" normalizeH="0" baseline="0" dirty="0">
                <a:ln>
                  <a:noFill/>
                </a:ln>
                <a:solidFill>
                  <a:srgbClr val="000000"/>
                </a:solidFill>
                <a:effectLst/>
                <a:latin typeface="+mj-lt"/>
                <a:ea typeface="Arial" panose="020B0604020202020204" pitchFamily="34" charset="0"/>
                <a:cs typeface="Times New Roman" panose="02020603050405020304" pitchFamily="18" charset="0"/>
              </a:rPr>
              <a:t>Bảng 7.4. </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Một số chất ch</a:t>
            </a:r>
            <a:r>
              <a:rPr kumimoji="0" lang="en-US"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ữ</a:t>
            </a:r>
            <a:r>
              <a:rPr kumimoji="0" lang="vi-VN" altLang="vi-VN" sz="2400" b="0" i="0" u="none" strike="noStrike" cap="none" normalizeH="0" baseline="0" dirty="0">
                <a:ln>
                  <a:noFill/>
                </a:ln>
                <a:solidFill>
                  <a:srgbClr val="000000"/>
                </a:solidFill>
                <a:effectLst/>
                <a:latin typeface="+mj-lt"/>
                <a:ea typeface="Times New Roman" panose="02020603050405020304" pitchFamily="18" charset="0"/>
                <a:cs typeface="Times New Roman" panose="02020603050405020304" pitchFamily="18" charset="0"/>
              </a:rPr>
              <a:t>a cháy thông dụng</a:t>
            </a:r>
            <a:endParaRPr kumimoji="0" lang="vi-VN" altLang="vi-VN" sz="2400" b="0" i="0" u="none" strike="noStrike" cap="none" normalizeH="0" baseline="0" dirty="0">
              <a:ln>
                <a:noFill/>
              </a:ln>
              <a:solidFill>
                <a:schemeClr val="tx1"/>
              </a:solidFill>
              <a:effectLst/>
              <a:latin typeface="+mj-lt"/>
            </a:endParaRPr>
          </a:p>
          <a:p>
            <a:pPr marL="0" marR="0" lvl="0" indent="0" algn="l" defTabSz="914400" rtl="0" eaLnBrk="0" fontAlgn="base" latinLnBrk="0" hangingPunct="0">
              <a:lnSpc>
                <a:spcPct val="100000"/>
              </a:lnSpc>
              <a:spcBef>
                <a:spcPct val="0"/>
              </a:spcBef>
              <a:spcAft>
                <a:spcPct val="0"/>
              </a:spcAft>
              <a:buClrTx/>
              <a:buSzTx/>
              <a:buFontTx/>
              <a:buNone/>
              <a:tabLst>
                <a:tab pos="95250" algn="l"/>
              </a:tabLst>
            </a:pPr>
            <a:endParaRPr kumimoji="0" lang="vi-VN" altLang="vi-V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4310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4742481"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nguyên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tắc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chữa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cháy</a:t>
            </a:r>
            <a:r>
              <a:rPr lang="en-US" sz="2600" b="1" dirty="0">
                <a:latin typeface="Times New Roman" panose="02020603050405020304" pitchFamily="18" charset="0"/>
                <a:cs typeface="Times New Roman" panose="02020603050405020304" pitchFamily="18" charset="0"/>
              </a:rPr>
              <a:t>:</a:t>
            </a:r>
            <a:endParaRPr lang="vi-VN" sz="2600" b="1"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1022889" y="2198547"/>
            <a:ext cx="10430359" cy="3416320"/>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a:t>
            </a:r>
            <a:r>
              <a:rPr lang="en-US" sz="3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sym typeface="Wingdings 2" panose="05020102010507070707" pitchFamily="18" charset="2"/>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thể</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ngăn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ngừa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loại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bỏ</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kì</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yếu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tam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nổ</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mức</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thiểu</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đám</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môi</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xung</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815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292662"/>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effectLst/>
                <a:latin typeface="Times New Roman" panose="02020603050405020304" pitchFamily="18" charset="0"/>
                <a:ea typeface="Times New Roman" panose="02020603050405020304" pitchFamily="18" charset="0"/>
              </a:rPr>
              <a:t>Những</a:t>
            </a:r>
            <a:r>
              <a:rPr lang="en-US" sz="2600" b="1" dirty="0">
                <a:effectLst/>
                <a:latin typeface="Times New Roman" panose="02020603050405020304" pitchFamily="18" charset="0"/>
                <a:ea typeface="Times New Roman" panose="02020603050405020304" pitchFamily="18" charset="0"/>
              </a:rPr>
              <a:t> </a:t>
            </a:r>
            <a:r>
              <a:rPr lang="vi-VN" sz="2600" b="1" dirty="0">
                <a:solidFill>
                  <a:srgbClr val="000000"/>
                </a:solidFill>
                <a:effectLst/>
                <a:latin typeface="Times New Roman" panose="02020603050405020304" pitchFamily="18" charset="0"/>
                <a:ea typeface="Arial" panose="020B0604020202020204" pitchFamily="34" charset="0"/>
              </a:rPr>
              <a:t>yếu tố ảnh hưởng đến tốc độ phản ứng cháy</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và</a:t>
            </a:r>
            <a:r>
              <a:rPr lang="vi-VN" sz="2600" b="1" dirty="0">
                <a:solidFill>
                  <a:srgbClr val="000000"/>
                </a:solidFill>
                <a:effectLst/>
                <a:latin typeface="Times New Roman" panose="02020603050405020304" pitchFamily="18" charset="0"/>
                <a:ea typeface="Arial" panose="020B0604020202020204" pitchFamily="34" charset="0"/>
              </a:rPr>
              <a:t> một số biện pháp dập t</a:t>
            </a:r>
            <a:r>
              <a:rPr lang="en-US" sz="2600" b="1" dirty="0">
                <a:solidFill>
                  <a:srgbClr val="000000"/>
                </a:solidFill>
                <a:effectLst/>
                <a:latin typeface="Times New Roman" panose="02020603050405020304" pitchFamily="18" charset="0"/>
                <a:ea typeface="Arial" panose="020B0604020202020204" pitchFamily="34" charset="0"/>
              </a:rPr>
              <a:t>ắ</a:t>
            </a:r>
            <a:r>
              <a:rPr lang="vi-VN" sz="2600" b="1" dirty="0">
                <a:solidFill>
                  <a:srgbClr val="000000"/>
                </a:solidFill>
                <a:effectLst/>
                <a:latin typeface="Times New Roman" panose="02020603050405020304" pitchFamily="18" charset="0"/>
                <a:ea typeface="Arial" panose="020B0604020202020204" pitchFamily="34" charset="0"/>
              </a:rPr>
              <a:t>t một đám 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880820" y="2416821"/>
            <a:ext cx="10430359" cy="4431983"/>
          </a:xfrm>
          <a:prstGeom prst="rect">
            <a:avLst/>
          </a:prstGeom>
          <a:noFill/>
        </p:spPr>
        <p:txBody>
          <a:bodyPr wrap="square">
            <a:spAutoFit/>
          </a:bodyPr>
          <a:lstStyle/>
          <a:p>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sym typeface="Wingdings 2" panose="05020102010507070707" pitchFamily="18" charset="2"/>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yếu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chính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và</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thái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ảnh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hưởng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lớn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đến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tốc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phong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phú</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thể</a:t>
            </a:r>
            <a:r>
              <a:rPr lang="en-US" sz="3200" dirty="0">
                <a:solidFill>
                  <a:srgbClr val="000000"/>
                </a:solidFill>
                <a:effectLst/>
                <a:latin typeface="Times New Roman" panose="02020603050405020304" pitchFamily="18" charset="0"/>
                <a:ea typeface="Arial" panose="020B0604020202020204" pitchFamily="34" charset="0"/>
              </a:rPr>
              <a:t> ở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rắn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lỏng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cục</a:t>
            </a:r>
            <a:r>
              <a:rPr lang="en-US" sz="3200" dirty="0">
                <a:solidFill>
                  <a:srgbClr val="000000"/>
                </a:solidFill>
                <a:effectLst/>
                <a:latin typeface="Times New Roman" panose="02020603050405020304" pitchFamily="18" charset="0"/>
                <a:ea typeface="Arial" panose="020B0604020202020204" pitchFamily="34" charset="0"/>
              </a:rPr>
              <a:t> hay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bột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than, </a:t>
            </a:r>
            <a:r>
              <a:rPr lang="en-US" sz="3200" dirty="0" err="1">
                <a:solidFill>
                  <a:srgbClr val="000000"/>
                </a:solidFill>
                <a:effectLst/>
                <a:latin typeface="Times New Roman" panose="02020603050405020304" pitchFamily="18" charset="0"/>
                <a:ea typeface="Arial" panose="020B0604020202020204" pitchFamily="34" charset="0"/>
              </a:rPr>
              <a:t>gỗ</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tre</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nứa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xăng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dầu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methane, hydrogen, </a:t>
            </a:r>
            <a:r>
              <a:rPr lang="en-US" sz="3200" dirty="0" err="1">
                <a:solidFill>
                  <a:srgbClr val="000000"/>
                </a:solidFill>
                <a:effectLst/>
                <a:latin typeface="Times New Roman" panose="02020603050405020304" pitchFamily="18" charset="0"/>
                <a:ea typeface="Arial" panose="020B0604020202020204" pitchFamily="34" charset="0"/>
              </a:rPr>
              <a:t>khí</a:t>
            </a:r>
            <a:r>
              <a:rPr lang="en-US" sz="3200" dirty="0">
                <a:solidFill>
                  <a:srgbClr val="000000"/>
                </a:solidFill>
                <a:effectLst/>
                <a:latin typeface="Times New Roman" panose="02020603050405020304" pitchFamily="18" charset="0"/>
                <a:ea typeface="Arial" panose="020B0604020202020204" pitchFamily="34" charset="0"/>
              </a:rPr>
              <a:t> carbon </a:t>
            </a:r>
            <a:r>
              <a:rPr lang="en-US" sz="3200" dirty="0" err="1">
                <a:solidFill>
                  <a:srgbClr val="000000"/>
                </a:solidFill>
                <a:effectLst/>
                <a:latin typeface="Times New Roman" panose="02020603050405020304" pitchFamily="18" charset="0"/>
                <a:ea typeface="Arial" panose="020B0604020202020204" pitchFamily="34" charset="0"/>
              </a:rPr>
              <a:t>monooxide</a:t>
            </a:r>
            <a:r>
              <a:rPr lang="en-US" sz="3200" dirty="0">
                <a:solidFill>
                  <a:srgbClr val="000000"/>
                </a:solidFill>
                <a:effectLst/>
                <a:latin typeface="Times New Roman" panose="02020603050405020304" pitchFamily="18" charset="0"/>
                <a:ea typeface="Arial" panose="020B0604020202020204" pitchFamily="34" charset="0"/>
              </a:rPr>
              <a:t>,…</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có</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nhiều</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dạng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như</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ngọn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trần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hồ</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quang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lửa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sinh</a:t>
            </a:r>
            <a:r>
              <a:rPr lang="en-US" sz="3200" dirty="0">
                <a:solidFill>
                  <a:srgbClr val="000000"/>
                </a:solidFill>
                <a:effectLst/>
                <a:latin typeface="Times New Roman" panose="02020603050405020304" pitchFamily="18" charset="0"/>
                <a:ea typeface="Arial" panose="020B0604020202020204" pitchFamily="34" charset="0"/>
              </a:rPr>
              <a:t> ra do </a:t>
            </a:r>
            <a:r>
              <a:rPr lang="en-US" sz="3200" dirty="0" err="1">
                <a:solidFill>
                  <a:srgbClr val="000000"/>
                </a:solidFill>
                <a:effectLst/>
                <a:latin typeface="Times New Roman" panose="02020603050405020304" pitchFamily="18" charset="0"/>
                <a:ea typeface="Arial" panose="020B0604020202020204" pitchFamily="34" charset="0"/>
              </a:rPr>
              <a:t>nguồn</a:t>
            </a:r>
            <a:r>
              <a:rPr lang="en-US" sz="3200" dirty="0">
                <a:solidFill>
                  <a:srgbClr val="000000"/>
                </a:solidFill>
                <a:effectLst/>
                <a:latin typeface="Times New Roman" panose="02020603050405020304" pitchFamily="18" charset="0"/>
                <a:ea typeface="Arial" panose="020B0604020202020204" pitchFamily="34" charset="0"/>
              </a:rPr>
              <a:t> ma </a:t>
            </a:r>
            <a:r>
              <a:rPr lang="en-US" sz="3200" dirty="0" err="1">
                <a:solidFill>
                  <a:srgbClr val="000000"/>
                </a:solidFill>
                <a:effectLst/>
                <a:latin typeface="Times New Roman" panose="02020603050405020304" pitchFamily="18" charset="0"/>
                <a:ea typeface="Arial" panose="020B0604020202020204" pitchFamily="34" charset="0"/>
              </a:rPr>
              <a:t>sát</a:t>
            </a:r>
            <a:r>
              <a:rPr lang="en-US" sz="3200" dirty="0">
                <a:solidFill>
                  <a:srgbClr val="000000"/>
                </a:solidFill>
                <a:effectLst/>
                <a:latin typeface="Times New Roman" panose="02020603050405020304" pitchFamily="18" charset="0"/>
                <a:ea typeface="Arial" panose="020B0604020202020204" pitchFamily="34" charset="0"/>
              </a:rPr>
              <a:t>, do </a:t>
            </a:r>
            <a:r>
              <a:rPr lang="en-US" sz="3200" dirty="0" err="1">
                <a:solidFill>
                  <a:srgbClr val="000000"/>
                </a:solidFill>
                <a:effectLst/>
                <a:latin typeface="Times New Roman" panose="02020603050405020304" pitchFamily="18" charset="0"/>
                <a:ea typeface="Arial" panose="020B0604020202020204" pitchFamily="34" charset="0"/>
              </a:rPr>
              <a:t>chập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điện</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88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CHỮA CHÁY</a:t>
            </a:r>
            <a:endParaRPr lang="vi-VN" sz="28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CC80AB70-7A9D-4306-8FC2-5901F34ADE15}"/>
              </a:ext>
            </a:extLst>
          </p:cNvPr>
          <p:cNvSpPr txBox="1"/>
          <p:nvPr/>
        </p:nvSpPr>
        <p:spPr>
          <a:xfrm>
            <a:off x="232474" y="1348352"/>
            <a:ext cx="11561735" cy="1012585"/>
          </a:xfrm>
          <a:prstGeom prst="rect">
            <a:avLst/>
          </a:prstGeom>
          <a:noFill/>
        </p:spPr>
        <p:txBody>
          <a:bodyPr wrap="square" rtlCol="0">
            <a:spAutoFit/>
          </a:bodyPr>
          <a:lstStyle/>
          <a:p>
            <a:pPr algn="just">
              <a:lnSpc>
                <a:spcPct val="130000"/>
              </a:lnSpc>
            </a:pPr>
            <a:r>
              <a:rPr lang="en-US" sz="2600" b="1" dirty="0">
                <a:latin typeface="Times New Roman" panose="02020603050405020304" pitchFamily="18" charset="0"/>
                <a:cs typeface="Times New Roman" panose="02020603050405020304" pitchFamily="18" charset="0"/>
              </a:rPr>
              <a:t>* </a:t>
            </a:r>
            <a:r>
              <a:rPr lang="en-US" sz="2600" b="1" dirty="0" err="1">
                <a:solidFill>
                  <a:srgbClr val="000000"/>
                </a:solidFill>
                <a:effectLst/>
                <a:latin typeface="Times New Roman" panose="02020603050405020304" pitchFamily="18" charset="0"/>
                <a:ea typeface="Arial" panose="020B0604020202020204" pitchFamily="34" charset="0"/>
              </a:rPr>
              <a:t>Một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số</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phương</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pháp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dập</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tắt</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đám</a:t>
            </a:r>
            <a:r>
              <a:rPr lang="en-US" sz="2600" b="1" dirty="0">
                <a:solidFill>
                  <a:srgbClr val="000000"/>
                </a:solidFill>
                <a:effectLst/>
                <a:latin typeface="Times New Roman" panose="02020603050405020304" pitchFamily="18" charset="0"/>
                <a:ea typeface="Arial" panose="020B0604020202020204" pitchFamily="34" charset="0"/>
              </a:rPr>
              <a:t> </a:t>
            </a:r>
            <a:r>
              <a:rPr lang="en-US" sz="2600" b="1" dirty="0" err="1">
                <a:solidFill>
                  <a:srgbClr val="000000"/>
                </a:solidFill>
                <a:effectLst/>
                <a:latin typeface="Times New Roman" panose="02020603050405020304" pitchFamily="18" charset="0"/>
                <a:ea typeface="Arial" panose="020B0604020202020204" pitchFamily="34" charset="0"/>
              </a:rPr>
              <a:t>cháy</a:t>
            </a:r>
            <a:r>
              <a:rPr lang="en-US" sz="2600" b="1" dirty="0">
                <a:solidFill>
                  <a:srgbClr val="000000"/>
                </a:solidFill>
                <a:effectLst/>
                <a:latin typeface="Times New Roman" panose="02020603050405020304" pitchFamily="18" charset="0"/>
                <a:ea typeface="Arial" panose="020B0604020202020204" pitchFamily="34" charset="0"/>
              </a:rPr>
              <a:t>:</a:t>
            </a:r>
            <a:endParaRPr lang="vi-VN" sz="2600" b="1"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BFAFDE-A69C-408F-823E-F1BA372DE275}"/>
              </a:ext>
            </a:extLst>
          </p:cNvPr>
          <p:cNvSpPr txBox="1"/>
          <p:nvPr/>
        </p:nvSpPr>
        <p:spPr>
          <a:xfrm>
            <a:off x="798161" y="2142494"/>
            <a:ext cx="10430359" cy="4973669"/>
          </a:xfrm>
          <a:prstGeom prst="rect">
            <a:avLst/>
          </a:prstGeom>
          <a:noFill/>
        </p:spPr>
        <p:txBody>
          <a:bodyPr wrap="square">
            <a:spAutoFit/>
          </a:bodyPr>
          <a:lstStyle/>
          <a:p>
            <a:pPr algn="just">
              <a:lnSpc>
                <a:spcPct val="130000"/>
              </a:lnSpc>
            </a:pPr>
            <a:r>
              <a:rPr lang="en-US"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lạnh</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ứng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hoặc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cho</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của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vật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xuống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thấp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hơn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nhiệt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bắt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cách</a:t>
            </a:r>
            <a:r>
              <a:rPr lang="en-US" sz="3200" dirty="0">
                <a:solidFill>
                  <a:srgbClr val="000000"/>
                </a:solidFill>
                <a:effectLst/>
                <a:latin typeface="Times New Roman" panose="02020603050405020304" pitchFamily="18" charset="0"/>
                <a:ea typeface="Arial" panose="020B0604020202020204" pitchFamily="34" charset="0"/>
              </a:rPr>
              <a:t> li: </a:t>
            </a:r>
            <a:r>
              <a:rPr lang="en-US" sz="3200" dirty="0" err="1">
                <a:solidFill>
                  <a:srgbClr val="000000"/>
                </a:solidFill>
                <a:effectLst/>
                <a:latin typeface="Times New Roman" panose="02020603050405020304" pitchFamily="18" charset="0"/>
                <a:ea typeface="Arial" panose="020B0604020202020204" pitchFamily="34" charset="0"/>
              </a:rPr>
              <a:t>Ngăn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cản</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tiếp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xúc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với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oxi</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hóa</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pPr algn="just">
              <a:lnSpc>
                <a:spcPct val="130000"/>
              </a:lnSpc>
            </a:pP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Phương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pháp</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Làm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giảm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nồng</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độ</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các</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chất</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tham</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gia</a:t>
            </a:r>
            <a:r>
              <a:rPr lang="en-US" sz="3200" dirty="0">
                <a:solidFill>
                  <a:srgbClr val="000000"/>
                </a:solidFill>
                <a:effectLst/>
                <a:latin typeface="Times New Roman" panose="02020603050405020304" pitchFamily="18" charset="0"/>
                <a:ea typeface="Arial" panose="020B0604020202020204" pitchFamily="34" charset="0"/>
              </a:rPr>
              <a:t> </a:t>
            </a:r>
            <a:r>
              <a:rPr lang="en-US" sz="3200" dirty="0" err="1">
                <a:solidFill>
                  <a:srgbClr val="000000"/>
                </a:solidFill>
                <a:effectLst/>
                <a:latin typeface="Times New Roman" panose="02020603050405020304" pitchFamily="18" charset="0"/>
                <a:ea typeface="Arial" panose="020B0604020202020204" pitchFamily="34" charset="0"/>
              </a:rPr>
              <a:t>cháy</a:t>
            </a:r>
            <a:r>
              <a:rPr lang="en-US" sz="3200" dirty="0">
                <a:solidFill>
                  <a:srgbClr val="000000"/>
                </a:solidFill>
                <a:effectLst/>
                <a:latin typeface="Times New Roman" panose="02020603050405020304" pitchFamily="18" charset="0"/>
                <a:ea typeface="Arial" panose="020B0604020202020204" pitchFamily="34" charset="0"/>
              </a:rPr>
              <a:t>.</a:t>
            </a:r>
            <a:endParaRPr lang="vi-VN" sz="3200" dirty="0">
              <a:effectLst/>
              <a:latin typeface="Times New Roman" panose="02020603050405020304" pitchFamily="18" charset="0"/>
              <a:ea typeface="Times New Roman" panose="02020603050405020304" pitchFamily="18" charset="0"/>
            </a:endParaRPr>
          </a:p>
          <a:p>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3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LUYỆN TẬP</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418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11E9F-1B7D-4BB8-BE89-8D03D9959906}"/>
              </a:ext>
            </a:extLst>
          </p:cNvPr>
          <p:cNvSpPr txBox="1"/>
          <p:nvPr/>
        </p:nvSpPr>
        <p:spPr>
          <a:xfrm>
            <a:off x="0" y="1"/>
            <a:ext cx="12192000" cy="6443302"/>
          </a:xfrm>
          <a:prstGeom prst="rect">
            <a:avLst/>
          </a:prstGeom>
          <a:noFill/>
        </p:spPr>
        <p:txBody>
          <a:bodyPr wrap="square">
            <a:spAutoFit/>
          </a:bodyPr>
          <a:lstStyle/>
          <a:p>
            <a:pPr algn="just">
              <a:lnSpc>
                <a:spcPct val="120000"/>
              </a:lnSpc>
              <a:spcAft>
                <a:spcPts val="300"/>
              </a:spcAft>
              <a:tabLst>
                <a:tab pos="1079500" algn="l"/>
              </a:tabLst>
            </a:pP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Câu1.</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cháy phụ thuộc nồng độ oxygen. Khi nồng độ oxygen giảm thì tốc độ phản ứng cháy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Tốc độ phản ứng hô hấp phụ thuộc nồng độ oxygen. Khi 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ồ</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ng độ oxygen tăng thì tốc độ “phản ứng hô hấp” thay đổi như thế nào?</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600"/>
              </a:spcAft>
              <a:tabLst>
                <a:tab pos="1094105"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3.</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Không khí trên đỉnh ngọn núi cao rất loãng. Điều này có thể gây ảnh hưởng xấu đến những người leo núi. Vì vậy, những nhà leo núi luôn trang bị bình dưỡng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khi họ leo lên những đỉnh núi cao. Giả sử không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trên đỉnh núi đó có 16% oxygen theo thể tích. Tốc độ “ph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n ứng hô hấp” tăng hay giảm bao nhiêu lần so với nơi mà không khí có 20,9% oxygen theo thể tích?</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Aft>
                <a:spcPts val="300"/>
              </a:spcAft>
              <a:tabLst>
                <a:tab pos="1098550" algn="l"/>
              </a:tabLst>
            </a:pPr>
            <a:r>
              <a:rPr lang="en-US" sz="2600" b="1"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ã</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y kể tên một số chất có thể sử dụng để dập tắt đám cháy khi xảy ra hoả hoạn ở</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marL="990600" algn="just">
              <a:lnSpc>
                <a:spcPct val="120000"/>
              </a:lnSpc>
              <a:spcAft>
                <a:spcPts val="600"/>
              </a:spcAft>
              <a:tabLst>
                <a:tab pos="2834005" algn="l"/>
              </a:tabLst>
            </a:pP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a) xưởng 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ỗ</a:t>
            </a:r>
            <a:r>
              <a:rPr lang="vi-VN" sz="2600" dirty="0">
                <a:effectLst/>
                <a:latin typeface="Times New Roman" panose="02020603050405020304" pitchFamily="18" charset="0"/>
                <a:ea typeface="Times New Roman" panose="02020603050405020304" pitchFamily="18" charset="0"/>
                <a:cs typeface="Times New Roman" panose="02020603050405020304" pitchFamily="18" charset="0"/>
              </a:rPr>
              <a:t>.	b) trạm xăng, dầu.</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600" b="1" dirty="0" err="1">
                <a:effectLst/>
                <a:latin typeface="Times New Roman" panose="02020603050405020304" pitchFamily="18" charset="0"/>
                <a:ea typeface="Courier New" panose="02070309020205020404" pitchFamily="49" charset="0"/>
              </a:rPr>
              <a:t>Câu</a:t>
            </a:r>
            <a:r>
              <a:rPr lang="en-US" sz="2600" b="1" dirty="0">
                <a:effectLst/>
                <a:latin typeface="Times New Roman" panose="02020603050405020304" pitchFamily="18" charset="0"/>
                <a:ea typeface="Courier New" panose="02070309020205020404" pitchFamily="49" charset="0"/>
              </a:rPr>
              <a:t> 5.</a:t>
            </a:r>
            <a:r>
              <a:rPr lang="en-US" sz="2600" dirty="0">
                <a:effectLst/>
                <a:latin typeface="Times New Roman" panose="02020603050405020304" pitchFamily="18" charset="0"/>
                <a:ea typeface="Courier New" panose="02070309020205020404" pitchFamily="49" charset="0"/>
              </a:rPr>
              <a:t> </a:t>
            </a:r>
            <a:r>
              <a:rPr lang="vi-VN" sz="2600" dirty="0">
                <a:effectLst/>
                <a:latin typeface="Times New Roman" panose="02020603050405020304" pitchFamily="18" charset="0"/>
                <a:ea typeface="Courier New" panose="02070309020205020404" pitchFamily="49" charset="0"/>
              </a:rPr>
              <a:t>Trong một đám cháy do xăng, dầu, người ta có thể dùng một chiếc chăn thấm ướt hoặc cát để dập tắt đám cháy. Giải thích tại sao có thể làm như vậy.</a:t>
            </a:r>
            <a:endParaRPr lang="vi-VN" sz="2600" dirty="0"/>
          </a:p>
        </p:txBody>
      </p:sp>
    </p:spTree>
    <p:extLst>
      <p:ext uri="{BB962C8B-B14F-4D97-AF65-F5344CB8AC3E}">
        <p14:creationId xmlns:p14="http://schemas.microsoft.com/office/powerpoint/2010/main" val="422020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99C2D18-E125-4B4D-BEE3-CAAEDA4E2272}"/>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ĐÁP ÁN</a:t>
            </a:r>
            <a:endParaRPr lang="vi-VN" sz="2800" dirty="0">
              <a:latin typeface="Times New Roman" panose="02020603050405020304" pitchFamily="18" charset="0"/>
              <a:cs typeface="Times New Roman" panose="02020603050405020304" pitchFamily="18" charset="0"/>
            </a:endParaRPr>
          </a:p>
        </p:txBody>
      </p:sp>
      <p:grpSp>
        <p:nvGrpSpPr>
          <p:cNvPr id="15" name="Group 14">
            <a:extLst>
              <a:ext uri="{FF2B5EF4-FFF2-40B4-BE49-F238E27FC236}">
                <a16:creationId xmlns:a16="http://schemas.microsoft.com/office/drawing/2014/main" id="{FDB8305A-C6E9-433A-8D22-A3DB7784F893}"/>
              </a:ext>
            </a:extLst>
          </p:cNvPr>
          <p:cNvGrpSpPr/>
          <p:nvPr/>
        </p:nvGrpSpPr>
        <p:grpSpPr>
          <a:xfrm>
            <a:off x="472698" y="1360630"/>
            <a:ext cx="11246603" cy="4918043"/>
            <a:chOff x="945396" y="1328545"/>
            <a:chExt cx="11246603" cy="4918043"/>
          </a:xfrm>
        </p:grpSpPr>
        <p:sp>
          <p:nvSpPr>
            <p:cNvPr id="5" name="TextBox 4">
              <a:extLst>
                <a:ext uri="{FF2B5EF4-FFF2-40B4-BE49-F238E27FC236}">
                  <a16:creationId xmlns:a16="http://schemas.microsoft.com/office/drawing/2014/main" id="{DA0AD8F3-5164-4650-890A-4E7C354DF5DC}"/>
                </a:ext>
              </a:extLst>
            </p:cNvPr>
            <p:cNvSpPr txBox="1"/>
            <p:nvPr/>
          </p:nvSpPr>
          <p:spPr>
            <a:xfrm>
              <a:off x="945397" y="1328545"/>
              <a:ext cx="6106332" cy="1191032"/>
            </a:xfrm>
            <a:prstGeom prst="rect">
              <a:avLst/>
            </a:prstGeom>
            <a:noFill/>
          </p:spPr>
          <p:txBody>
            <a:bodyPr wrap="square">
              <a:spAutoFit/>
            </a:bodyPr>
            <a:lstStyle/>
            <a:p>
              <a:pPr algn="just">
                <a:lnSpc>
                  <a:spcPct val="130000"/>
                </a:lnSpc>
                <a:spcAft>
                  <a:spcPts val="800"/>
                </a:spcAft>
              </a:pPr>
              <a:r>
                <a:rPr lang="en-US" sz="2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Giảm</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6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6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Tăng</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12B71D01-4713-4E5A-AEE7-A1090A9A0CAB}"/>
                </a:ext>
              </a:extLst>
            </p:cNvPr>
            <p:cNvGraphicFramePr>
              <a:graphicFrameLocks noChangeAspect="1"/>
            </p:cNvGraphicFramePr>
            <p:nvPr>
              <p:extLst>
                <p:ext uri="{D42A27DB-BD31-4B8C-83A1-F6EECF244321}">
                  <p14:modId xmlns:p14="http://schemas.microsoft.com/office/powerpoint/2010/main" val="3979529291"/>
                </p:ext>
              </p:extLst>
            </p:nvPr>
          </p:nvGraphicFramePr>
          <p:xfrm>
            <a:off x="2185261" y="2720919"/>
            <a:ext cx="4695986" cy="951342"/>
          </p:xfrm>
          <a:graphic>
            <a:graphicData uri="http://schemas.openxmlformats.org/presentationml/2006/ole">
              <mc:AlternateContent xmlns:mc="http://schemas.openxmlformats.org/markup-compatibility/2006">
                <mc:Choice xmlns:v="urn:schemas-microsoft-com:vml" Requires="v">
                  <p:oleObj spid="_x0000_s10242" name="Equation" r:id="rId3" imgW="2209399" imgH="447792" progId="Equation.DSMT4">
                    <p:embed/>
                  </p:oleObj>
                </mc:Choice>
                <mc:Fallback>
                  <p:oleObj name="Equation" r:id="rId3" imgW="2209399" imgH="447792" progId="Equation.DSMT4">
                    <p:embed/>
                    <p:pic>
                      <p:nvPicPr>
                        <p:cNvPr id="0" name=""/>
                        <p:cNvPicPr/>
                        <p:nvPr/>
                      </p:nvPicPr>
                      <p:blipFill>
                        <a:blip r:embed="rId4"/>
                        <a:stretch>
                          <a:fillRect/>
                        </a:stretch>
                      </p:blipFill>
                      <p:spPr>
                        <a:xfrm>
                          <a:off x="2185261" y="2720919"/>
                          <a:ext cx="4695986" cy="951342"/>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5B2112EB-EC17-4A8E-A2BD-E0789566F958}"/>
                </a:ext>
              </a:extLst>
            </p:cNvPr>
            <p:cNvSpPr txBox="1"/>
            <p:nvPr/>
          </p:nvSpPr>
          <p:spPr>
            <a:xfrm>
              <a:off x="945397" y="2898183"/>
              <a:ext cx="1239864" cy="492443"/>
            </a:xfrm>
            <a:prstGeom prst="rect">
              <a:avLst/>
            </a:prstGeom>
            <a:noFill/>
          </p:spPr>
          <p:txBody>
            <a:bodyPr wrap="square" rtlCol="0">
              <a:spAutoFit/>
            </a:bodyPr>
            <a:lstStyle/>
            <a:p>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3.</a:t>
              </a:r>
              <a:endParaRPr lang="vi-VN" sz="2600" b="1" dirty="0">
                <a:latin typeface="Times New Roman" panose="02020603050405020304" pitchFamily="18" charset="0"/>
                <a:cs typeface="Times New Roman" panose="02020603050405020304" pitchFamily="18" charset="0"/>
              </a:endParaRPr>
            </a:p>
          </p:txBody>
        </p:sp>
        <p:graphicFrame>
          <p:nvGraphicFramePr>
            <p:cNvPr id="8" name="Object 7">
              <a:extLst>
                <a:ext uri="{FF2B5EF4-FFF2-40B4-BE49-F238E27FC236}">
                  <a16:creationId xmlns:a16="http://schemas.microsoft.com/office/drawing/2014/main" id="{B8360C16-D647-484D-8DC5-4183E2817A42}"/>
                </a:ext>
              </a:extLst>
            </p:cNvPr>
            <p:cNvGraphicFramePr>
              <a:graphicFrameLocks noChangeAspect="1"/>
            </p:cNvGraphicFramePr>
            <p:nvPr>
              <p:extLst>
                <p:ext uri="{D42A27DB-BD31-4B8C-83A1-F6EECF244321}">
                  <p14:modId xmlns:p14="http://schemas.microsoft.com/office/powerpoint/2010/main" val="3582035923"/>
                </p:ext>
              </p:extLst>
            </p:nvPr>
          </p:nvGraphicFramePr>
          <p:xfrm>
            <a:off x="2267817" y="3561773"/>
            <a:ext cx="3616476" cy="977426"/>
          </p:xfrm>
          <a:graphic>
            <a:graphicData uri="http://schemas.openxmlformats.org/presentationml/2006/ole">
              <mc:AlternateContent xmlns:mc="http://schemas.openxmlformats.org/markup-compatibility/2006">
                <mc:Choice xmlns:v="urn:schemas-microsoft-com:vml" Requires="v">
                  <p:oleObj spid="_x0000_s10243" name="Equation" r:id="rId5" imgW="1761976" imgH="476229" progId="Equation.DSMT4">
                    <p:embed/>
                  </p:oleObj>
                </mc:Choice>
                <mc:Fallback>
                  <p:oleObj name="Equation" r:id="rId5" imgW="1761976" imgH="476229" progId="Equation.DSMT4">
                    <p:embed/>
                    <p:pic>
                      <p:nvPicPr>
                        <p:cNvPr id="0" name=""/>
                        <p:cNvPicPr/>
                        <p:nvPr/>
                      </p:nvPicPr>
                      <p:blipFill>
                        <a:blip r:embed="rId6"/>
                        <a:stretch>
                          <a:fillRect/>
                        </a:stretch>
                      </p:blipFill>
                      <p:spPr>
                        <a:xfrm>
                          <a:off x="2267817" y="3561773"/>
                          <a:ext cx="3616476" cy="977426"/>
                        </a:xfrm>
                        <a:prstGeom prst="rect">
                          <a:avLst/>
                        </a:prstGeom>
                      </p:spPr>
                    </p:pic>
                  </p:oleObj>
                </mc:Fallback>
              </mc:AlternateContent>
            </a:graphicData>
          </a:graphic>
        </p:graphicFrame>
        <p:sp>
          <p:nvSpPr>
            <p:cNvPr id="11" name="TextBox 10">
              <a:extLst>
                <a:ext uri="{FF2B5EF4-FFF2-40B4-BE49-F238E27FC236}">
                  <a16:creationId xmlns:a16="http://schemas.microsoft.com/office/drawing/2014/main" id="{CC4FFA42-B400-45EF-BD2F-DE3496AE7705}"/>
                </a:ext>
              </a:extLst>
            </p:cNvPr>
            <p:cNvSpPr txBox="1"/>
            <p:nvPr/>
          </p:nvSpPr>
          <p:spPr>
            <a:xfrm>
              <a:off x="5966848" y="3620152"/>
              <a:ext cx="6106332" cy="567463"/>
            </a:xfrm>
            <a:prstGeom prst="rect">
              <a:avLst/>
            </a:prstGeom>
            <a:noFill/>
          </p:spPr>
          <p:txBody>
            <a:bodyPr wrap="square">
              <a:spAutoFit/>
            </a:bodyPr>
            <a:lstStyle/>
            <a:p>
              <a:pPr algn="just">
                <a:lnSpc>
                  <a:spcPct val="13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Tốc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hấp</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giảm</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1,3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lần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8F9D85EF-BB79-4153-A08D-BD0E7E25A541}"/>
                </a:ext>
              </a:extLst>
            </p:cNvPr>
            <p:cNvSpPr txBox="1"/>
            <p:nvPr/>
          </p:nvSpPr>
          <p:spPr>
            <a:xfrm>
              <a:off x="945396" y="4432822"/>
              <a:ext cx="11246603" cy="1813766"/>
            </a:xfrm>
            <a:prstGeom prst="rect">
              <a:avLst/>
            </a:prstGeom>
            <a:noFill/>
          </p:spPr>
          <p:txBody>
            <a:bodyPr wrap="square">
              <a:spAutoFit/>
            </a:bodyPr>
            <a:lstStyle/>
            <a:p>
              <a:pPr algn="just">
                <a:lnSpc>
                  <a:spcPct val="130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bọt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chữa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CO</a:t>
              </a:r>
              <a:r>
                <a:rPr lang="en-US" sz="26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bọt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bột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30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li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ngọn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lửa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28812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ox(in)">
                                      <p:cBhvr>
                                        <p:cTn id="1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3177153" y="1797803"/>
            <a:ext cx="6726264" cy="28981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VẬN DỤNG</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10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4A4911A-3CA8-45D9-BB2E-913647727546}"/>
              </a:ext>
            </a:extLst>
          </p:cNvPr>
          <p:cNvGrpSpPr/>
          <p:nvPr/>
        </p:nvGrpSpPr>
        <p:grpSpPr>
          <a:xfrm>
            <a:off x="375833" y="272534"/>
            <a:ext cx="10945678" cy="6701703"/>
            <a:chOff x="375833" y="272534"/>
            <a:chExt cx="10945678" cy="6701703"/>
          </a:xfrm>
        </p:grpSpPr>
        <p:sp>
          <p:nvSpPr>
            <p:cNvPr id="9" name="TextBox 8">
              <a:extLst>
                <a:ext uri="{FF2B5EF4-FFF2-40B4-BE49-F238E27FC236}">
                  <a16:creationId xmlns:a16="http://schemas.microsoft.com/office/drawing/2014/main" id="{18B3875F-550E-4C52-881C-FAA3468FB75A}"/>
                </a:ext>
              </a:extLst>
            </p:cNvPr>
            <p:cNvSpPr txBox="1"/>
            <p:nvPr/>
          </p:nvSpPr>
          <p:spPr>
            <a:xfrm>
              <a:off x="507570" y="272534"/>
              <a:ext cx="6098582" cy="492443"/>
            </a:xfrm>
            <a:prstGeom prst="rect">
              <a:avLst/>
            </a:prstGeom>
            <a:noFill/>
          </p:spPr>
          <p:txBody>
            <a:bodyPr wrap="square">
              <a:spAutoFit/>
            </a:bodyPr>
            <a:lstStyle/>
            <a:p>
              <a:r>
                <a:rPr lang="en-US" sz="2600" b="1" dirty="0" err="1">
                  <a:effectLst/>
                  <a:latin typeface="Times New Roman" panose="02020603050405020304" pitchFamily="18" charset="0"/>
                  <a:ea typeface="Calibri" panose="020F0502020204030204" pitchFamily="34" charset="0"/>
                </a:rPr>
                <a:t>Câu</a:t>
              </a:r>
              <a:r>
                <a:rPr lang="en-US" sz="2600" b="1" dirty="0">
                  <a:latin typeface="Times New Roman" panose="02020603050405020304" pitchFamily="18" charset="0"/>
                  <a:ea typeface="Calibri" panose="020F0502020204030204" pitchFamily="34" charset="0"/>
                </a:rPr>
                <a:t> </a:t>
              </a:r>
              <a:r>
                <a:rPr lang="en-US" sz="2600" b="1" dirty="0">
                  <a:effectLst/>
                  <a:latin typeface="Times New Roman" panose="02020603050405020304" pitchFamily="18" charset="0"/>
                  <a:ea typeface="Calibri" panose="020F0502020204030204" pitchFamily="34" charset="0"/>
                </a:rPr>
                <a:t>1. Quan </a:t>
              </a:r>
              <a:r>
                <a:rPr lang="en-US" sz="2600" b="1" dirty="0" err="1">
                  <a:effectLst/>
                  <a:latin typeface="Times New Roman" panose="02020603050405020304" pitchFamily="18" charset="0"/>
                  <a:ea typeface="Calibri" panose="020F0502020204030204" pitchFamily="34" charset="0"/>
                </a:rPr>
                <a:t>sát</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các</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phản</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ứng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trong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hình</a:t>
              </a:r>
              <a:endParaRPr lang="vi-VN" sz="2600" b="1" dirty="0"/>
            </a:p>
          </p:txBody>
        </p:sp>
        <p:pic>
          <p:nvPicPr>
            <p:cNvPr id="10" name="Picture 9">
              <a:extLst>
                <a:ext uri="{FF2B5EF4-FFF2-40B4-BE49-F238E27FC236}">
                  <a16:creationId xmlns:a16="http://schemas.microsoft.com/office/drawing/2014/main" id="{F08DC5F6-ECF3-451C-BBFE-59A2FC016D02}"/>
                </a:ext>
              </a:extLst>
            </p:cNvPr>
            <p:cNvPicPr/>
            <p:nvPr/>
          </p:nvPicPr>
          <p:blipFill>
            <a:blip r:embed="rId2"/>
            <a:stretch>
              <a:fillRect/>
            </a:stretch>
          </p:blipFill>
          <p:spPr>
            <a:xfrm>
              <a:off x="1421970" y="764977"/>
              <a:ext cx="9515960" cy="2351869"/>
            </a:xfrm>
            <a:prstGeom prst="rect">
              <a:avLst/>
            </a:prstGeom>
          </p:spPr>
        </p:pic>
        <p:sp>
          <p:nvSpPr>
            <p:cNvPr id="13" name="TextBox 12">
              <a:extLst>
                <a:ext uri="{FF2B5EF4-FFF2-40B4-BE49-F238E27FC236}">
                  <a16:creationId xmlns:a16="http://schemas.microsoft.com/office/drawing/2014/main" id="{225513DF-46BD-4D4A-B448-EA23F334AFF0}"/>
                </a:ext>
              </a:extLst>
            </p:cNvPr>
            <p:cNvSpPr txBox="1"/>
            <p:nvPr/>
          </p:nvSpPr>
          <p:spPr>
            <a:xfrm>
              <a:off x="1421970" y="3248712"/>
              <a:ext cx="8853405" cy="492443"/>
            </a:xfrm>
            <a:prstGeom prst="rect">
              <a:avLst/>
            </a:prstGeom>
            <a:noFill/>
          </p:spPr>
          <p:txBody>
            <a:bodyPr wrap="square">
              <a:spAutoFit/>
            </a:bodyPr>
            <a:lstStyle/>
            <a:p>
              <a:r>
                <a:rPr lang="en-US" sz="2600" b="1" dirty="0">
                  <a:effectLst/>
                  <a:latin typeface="Times New Roman" panose="02020603050405020304" pitchFamily="18" charset="0"/>
                  <a:ea typeface="Calibri" panose="020F0502020204030204" pitchFamily="34" charset="0"/>
                </a:rPr>
                <a:t>(a): Than </a:t>
              </a:r>
              <a:r>
                <a:rPr lang="en-US" sz="2600" b="1" dirty="0" err="1">
                  <a:effectLst/>
                  <a:latin typeface="Times New Roman" panose="02020603050405020304" pitchFamily="18" charset="0"/>
                  <a:ea typeface="Calibri" panose="020F0502020204030204" pitchFamily="34" charset="0"/>
                </a:rPr>
                <a:t>củi</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đang</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cháy</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và</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hình</a:t>
              </a:r>
              <a:r>
                <a:rPr lang="en-US" sz="2600" b="1" dirty="0">
                  <a:effectLst/>
                  <a:latin typeface="Times New Roman" panose="02020603050405020304" pitchFamily="18" charset="0"/>
                  <a:ea typeface="Calibri" panose="020F0502020204030204" pitchFamily="34" charset="0"/>
                </a:rPr>
                <a:t>                     (b): </a:t>
              </a:r>
              <a:r>
                <a:rPr lang="en-US" sz="2600" b="1" dirty="0" err="1">
                  <a:effectLst/>
                  <a:latin typeface="Times New Roman" panose="02020603050405020304" pitchFamily="18" charset="0"/>
                  <a:ea typeface="Calibri" panose="020F0502020204030204" pitchFamily="34" charset="0"/>
                </a:rPr>
                <a:t>Pháo</a:t>
              </a:r>
              <a:r>
                <a:rPr lang="en-US" sz="2600" b="1" dirty="0">
                  <a:effectLst/>
                  <a:latin typeface="Times New Roman" panose="02020603050405020304" pitchFamily="18" charset="0"/>
                  <a:ea typeface="Calibri" panose="020F0502020204030204" pitchFamily="34" charset="0"/>
                </a:rPr>
                <a:t> </a:t>
              </a:r>
              <a:r>
                <a:rPr lang="en-US" sz="2600" b="1" dirty="0" err="1">
                  <a:effectLst/>
                  <a:latin typeface="Times New Roman" panose="02020603050405020304" pitchFamily="18" charset="0"/>
                  <a:ea typeface="Calibri" panose="020F0502020204030204" pitchFamily="34" charset="0"/>
                </a:rPr>
                <a:t>hoa</a:t>
              </a:r>
              <a:r>
                <a:rPr lang="en-US" sz="2600" b="1" dirty="0">
                  <a:effectLst/>
                  <a:latin typeface="Times New Roman" panose="02020603050405020304" pitchFamily="18" charset="0"/>
                  <a:ea typeface="Calibri" panose="020F0502020204030204" pitchFamily="34" charset="0"/>
                </a:rPr>
                <a:t> </a:t>
              </a:r>
              <a:endParaRPr lang="vi-VN" sz="2600" b="1" dirty="0"/>
            </a:p>
          </p:txBody>
        </p:sp>
        <p:sp>
          <p:nvSpPr>
            <p:cNvPr id="16" name="TextBox 15">
              <a:extLst>
                <a:ext uri="{FF2B5EF4-FFF2-40B4-BE49-F238E27FC236}">
                  <a16:creationId xmlns:a16="http://schemas.microsoft.com/office/drawing/2014/main" id="{9AAA4AAD-C945-4483-9D3F-2578971C6655}"/>
                </a:ext>
              </a:extLst>
            </p:cNvPr>
            <p:cNvSpPr txBox="1"/>
            <p:nvPr/>
          </p:nvSpPr>
          <p:spPr>
            <a:xfrm>
              <a:off x="375833" y="3873021"/>
              <a:ext cx="10945678" cy="927433"/>
            </a:xfrm>
            <a:prstGeom prst="rect">
              <a:avLst/>
            </a:prstGeom>
            <a:noFill/>
          </p:spPr>
          <p:txBody>
            <a:bodyPr wrap="square">
              <a:spAutoFit/>
            </a:bodyPr>
            <a:lstStyle/>
            <a:p>
              <a:pPr>
                <a:lnSpc>
                  <a:spcPct val="107000"/>
                </a:lnSpc>
                <a:spcAft>
                  <a:spcPts val="800"/>
                </a:spcAft>
              </a:pP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2.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ghi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lại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xảy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ra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kho</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dầu</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Theo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em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dập</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đám</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này</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b="1"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6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Picture 16">
              <a:extLst>
                <a:ext uri="{FF2B5EF4-FFF2-40B4-BE49-F238E27FC236}">
                  <a16:creationId xmlns:a16="http://schemas.microsoft.com/office/drawing/2014/main" id="{AB50AE9B-E5A3-4010-8ED7-9FF2F98D0750}"/>
                </a:ext>
              </a:extLst>
            </p:cNvPr>
            <p:cNvPicPr/>
            <p:nvPr/>
          </p:nvPicPr>
          <p:blipFill rotWithShape="1">
            <a:blip r:embed="rId3"/>
            <a:srcRect l="2178" t="24676" r="58620" b="13947"/>
            <a:stretch/>
          </p:blipFill>
          <p:spPr bwMode="auto">
            <a:xfrm>
              <a:off x="2774197" y="4680489"/>
              <a:ext cx="5610386" cy="2293748"/>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79814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7B12CC6-0447-4172-82C4-8350C230D039}"/>
              </a:ext>
            </a:extLst>
          </p:cNvPr>
          <p:cNvGrpSpPr/>
          <p:nvPr/>
        </p:nvGrpSpPr>
        <p:grpSpPr>
          <a:xfrm>
            <a:off x="201478" y="867906"/>
            <a:ext cx="11990522" cy="3972220"/>
            <a:chOff x="201478" y="867906"/>
            <a:chExt cx="11990522" cy="3972220"/>
          </a:xfrm>
        </p:grpSpPr>
        <p:pic>
          <p:nvPicPr>
            <p:cNvPr id="2" name="Picture 1">
              <a:extLst>
                <a:ext uri="{FF2B5EF4-FFF2-40B4-BE49-F238E27FC236}">
                  <a16:creationId xmlns:a16="http://schemas.microsoft.com/office/drawing/2014/main" id="{144CECCD-9EF3-4E6C-BBB1-81E066A56FB7}"/>
                </a:ext>
              </a:extLst>
            </p:cNvPr>
            <p:cNvPicPr/>
            <p:nvPr/>
          </p:nvPicPr>
          <p:blipFill rotWithShape="1">
            <a:blip r:embed="rId2"/>
            <a:srcRect t="8239"/>
            <a:stretch/>
          </p:blipFill>
          <p:spPr bwMode="auto">
            <a:xfrm>
              <a:off x="201478" y="867906"/>
              <a:ext cx="11990522" cy="3285640"/>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E27D8A25-2000-4AA8-8DA3-515EC4980FA3}"/>
                </a:ext>
              </a:extLst>
            </p:cNvPr>
            <p:cNvSpPr txBox="1"/>
            <p:nvPr/>
          </p:nvSpPr>
          <p:spPr>
            <a:xfrm>
              <a:off x="5590673" y="4347683"/>
              <a:ext cx="1368066" cy="492443"/>
            </a:xfrm>
            <a:prstGeom prst="rect">
              <a:avLst/>
            </a:prstGeom>
            <a:noFill/>
          </p:spPr>
          <p:txBody>
            <a:bodyPr wrap="square" rtlCol="0">
              <a:spAutoFit/>
            </a:bodyPr>
            <a:lstStyle/>
            <a:p>
              <a:r>
                <a:rPr lang="en-US" sz="2600" b="1" dirty="0" err="1">
                  <a:solidFill>
                    <a:srgbClr val="0070C0"/>
                  </a:solidFill>
                  <a:latin typeface="Times New Roman" panose="02020603050405020304" pitchFamily="18" charset="0"/>
                  <a:cs typeface="Times New Roman" panose="02020603050405020304" pitchFamily="18" charset="0"/>
                </a:rPr>
                <a:t>Hình</a:t>
              </a:r>
              <a:r>
                <a:rPr lang="en-US" sz="2600" b="1" dirty="0">
                  <a:solidFill>
                    <a:srgbClr val="0070C0"/>
                  </a:solidFill>
                  <a:latin typeface="Times New Roman" panose="02020603050405020304" pitchFamily="18" charset="0"/>
                  <a:cs typeface="Times New Roman" panose="02020603050405020304" pitchFamily="18" charset="0"/>
                </a:rPr>
                <a:t> 6</a:t>
              </a:r>
              <a:endParaRPr lang="vi-VN" sz="26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31828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FEDEABD7-211E-448C-9847-FCCFB06EF214}"/>
              </a:ext>
            </a:extLst>
          </p:cNvPr>
          <p:cNvSpPr/>
          <p:nvPr/>
        </p:nvSpPr>
        <p:spPr>
          <a:xfrm>
            <a:off x="0" y="0"/>
            <a:ext cx="12192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Times New Roman" panose="02020603050405020304" pitchFamily="18" charset="0"/>
                <a:cs typeface="Times New Roman" panose="02020603050405020304" pitchFamily="18" charset="0"/>
              </a:rPr>
              <a:t>DẶN DÒ</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AF3655B-3E09-42A1-8310-56CC79EB9971}"/>
              </a:ext>
            </a:extLst>
          </p:cNvPr>
          <p:cNvSpPr txBox="1"/>
          <p:nvPr/>
        </p:nvSpPr>
        <p:spPr>
          <a:xfrm>
            <a:off x="2107770" y="2207654"/>
            <a:ext cx="8369084" cy="1460849"/>
          </a:xfrm>
          <a:prstGeom prst="rect">
            <a:avLst/>
          </a:prstGeom>
          <a:noFill/>
        </p:spPr>
        <p:txBody>
          <a:bodyPr wrap="square">
            <a:spAutoFit/>
          </a:bodyPr>
          <a:lstStyle/>
          <a:p>
            <a:pPr algn="just">
              <a:lnSpc>
                <a:spcPct val="130000"/>
              </a:lnSpc>
            </a:pP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Làm</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tập</a:t>
            </a:r>
            <a:r>
              <a:rPr lang="en-US" sz="3600" b="1" dirty="0">
                <a:solidFill>
                  <a:srgbClr val="000000"/>
                </a:solidFill>
                <a:effectLst/>
                <a:latin typeface="Times New Roman" panose="02020603050405020304" pitchFamily="18" charset="0"/>
                <a:ea typeface="Times New Roman" panose="02020603050405020304" pitchFamily="18" charset="0"/>
              </a:rPr>
              <a:t> SGK, SBT.</a:t>
            </a:r>
            <a:endParaRPr lang="vi-VN" sz="3600" b="1" dirty="0">
              <a:effectLst/>
              <a:latin typeface="Times New Roman" panose="02020603050405020304" pitchFamily="18" charset="0"/>
              <a:ea typeface="Times New Roman" panose="02020603050405020304" pitchFamily="18" charset="0"/>
            </a:endParaRPr>
          </a:p>
          <a:p>
            <a:pPr algn="just">
              <a:lnSpc>
                <a:spcPct val="130000"/>
              </a:lnSpc>
            </a:pP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Chuẩn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bị</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mới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trước</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khi</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lên</a:t>
            </a:r>
            <a:r>
              <a:rPr lang="en-US" sz="3600" b="1" dirty="0">
                <a:solidFill>
                  <a:srgbClr val="000000"/>
                </a:solidFill>
                <a:effectLst/>
                <a:latin typeface="Times New Roman" panose="02020603050405020304" pitchFamily="18" charset="0"/>
                <a:ea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rPr>
              <a:t>lớp</a:t>
            </a:r>
            <a:r>
              <a:rPr lang="en-US" sz="3600" b="1" dirty="0">
                <a:solidFill>
                  <a:srgbClr val="000000"/>
                </a:solidFill>
                <a:effectLst/>
                <a:latin typeface="Times New Roman" panose="02020603050405020304" pitchFamily="18" charset="0"/>
                <a:ea typeface="Times New Roman" panose="02020603050405020304" pitchFamily="18" charset="0"/>
              </a:rPr>
              <a:t>. </a:t>
            </a:r>
            <a:endParaRPr lang="vi-VN"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7030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353CEB1-6A2F-48D9-996A-409AB09AECEA}"/>
              </a:ext>
            </a:extLst>
          </p:cNvPr>
          <p:cNvSpPr/>
          <p:nvPr/>
        </p:nvSpPr>
        <p:spPr>
          <a:xfrm>
            <a:off x="2324745" y="774915"/>
            <a:ext cx="8198603" cy="49284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atin typeface="Times New Roman" panose="02020603050405020304" pitchFamily="18" charset="0"/>
                <a:cs typeface="Times New Roman" panose="02020603050405020304" pitchFamily="18" charset="0"/>
              </a:rPr>
              <a:t>CÁM ƠN THẦY CÔ VÀ CÁC EM ĐÃ THEO DÕI</a:t>
            </a:r>
            <a:endParaRPr lang="vi-VN"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647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B5BB6B-D6C5-43B1-AB5A-7AD4814CFBD5}"/>
              </a:ext>
            </a:extLst>
          </p:cNvPr>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15451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702E03D-EAF4-49E7-8873-923C53CA13CF}"/>
              </a:ext>
            </a:extLst>
          </p:cNvPr>
          <p:cNvSpPr>
            <a:spLocks noChangeArrowheads="1"/>
          </p:cNvSpPr>
          <p:nvPr/>
        </p:nvSpPr>
        <p:spPr bwMode="auto">
          <a:xfrm>
            <a:off x="0" y="-1"/>
            <a:ext cx="1372240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6" name="Rectangle 4">
            <a:extLst>
              <a:ext uri="{FF2B5EF4-FFF2-40B4-BE49-F238E27FC236}">
                <a16:creationId xmlns:a16="http://schemas.microsoft.com/office/drawing/2014/main" id="{F3941AFD-F2B8-4A14-9F98-5DF694FB8D61}"/>
              </a:ext>
            </a:extLst>
          </p:cNvPr>
          <p:cNvSpPr>
            <a:spLocks noChangeArrowheads="1"/>
          </p:cNvSpPr>
          <p:nvPr/>
        </p:nvSpPr>
        <p:spPr bwMode="auto">
          <a:xfrm>
            <a:off x="2941439" y="247470"/>
            <a:ext cx="181359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sp>
        <p:nvSpPr>
          <p:cNvPr id="9" name="Rectangle 6">
            <a:extLst>
              <a:ext uri="{FF2B5EF4-FFF2-40B4-BE49-F238E27FC236}">
                <a16:creationId xmlns:a16="http://schemas.microsoft.com/office/drawing/2014/main" id="{3BC47E9C-2BDA-4FEA-9AE6-2A6287EA3394}"/>
              </a:ext>
            </a:extLst>
          </p:cNvPr>
          <p:cNvSpPr>
            <a:spLocks noChangeArrowheads="1"/>
          </p:cNvSpPr>
          <p:nvPr/>
        </p:nvSpPr>
        <p:spPr bwMode="auto">
          <a:xfrm>
            <a:off x="6096000" y="65927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2" name="Rectangle 8">
            <a:extLst>
              <a:ext uri="{FF2B5EF4-FFF2-40B4-BE49-F238E27FC236}">
                <a16:creationId xmlns:a16="http://schemas.microsoft.com/office/drawing/2014/main" id="{DF2FFFD8-58F6-4E12-8603-FAABC9E7BA37}"/>
              </a:ext>
            </a:extLst>
          </p:cNvPr>
          <p:cNvSpPr>
            <a:spLocks noChangeArrowheads="1"/>
          </p:cNvSpPr>
          <p:nvPr/>
        </p:nvSpPr>
        <p:spPr bwMode="auto">
          <a:xfrm>
            <a:off x="689811" y="32210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5" name="Rectangle 10">
            <a:extLst>
              <a:ext uri="{FF2B5EF4-FFF2-40B4-BE49-F238E27FC236}">
                <a16:creationId xmlns:a16="http://schemas.microsoft.com/office/drawing/2014/main" id="{B235E0C3-6C79-4BAD-B2FE-793B0F3B134E}"/>
              </a:ext>
            </a:extLst>
          </p:cNvPr>
          <p:cNvSpPr>
            <a:spLocks noChangeArrowheads="1"/>
          </p:cNvSpPr>
          <p:nvPr/>
        </p:nvSpPr>
        <p:spPr bwMode="auto">
          <a:xfrm>
            <a:off x="3416969" y="2809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pSp>
        <p:nvGrpSpPr>
          <p:cNvPr id="2" name="Group 1">
            <a:extLst>
              <a:ext uri="{FF2B5EF4-FFF2-40B4-BE49-F238E27FC236}">
                <a16:creationId xmlns:a16="http://schemas.microsoft.com/office/drawing/2014/main" id="{8B24BB9E-5D2B-43C3-B66A-2DC758AE74F4}"/>
              </a:ext>
            </a:extLst>
          </p:cNvPr>
          <p:cNvGrpSpPr/>
          <p:nvPr/>
        </p:nvGrpSpPr>
        <p:grpSpPr>
          <a:xfrm>
            <a:off x="0" y="-1"/>
            <a:ext cx="12194618" cy="6348998"/>
            <a:chOff x="0" y="-1"/>
            <a:chExt cx="12194618" cy="6348998"/>
          </a:xfrm>
        </p:grpSpPr>
        <p:graphicFrame>
          <p:nvGraphicFramePr>
            <p:cNvPr id="4" name="Object 3">
              <a:extLst>
                <a:ext uri="{FF2B5EF4-FFF2-40B4-BE49-F238E27FC236}">
                  <a16:creationId xmlns:a16="http://schemas.microsoft.com/office/drawing/2014/main" id="{2BBBA5D2-9776-4D08-81BC-B128C629945C}"/>
                </a:ext>
              </a:extLst>
            </p:cNvPr>
            <p:cNvGraphicFramePr>
              <a:graphicFrameLocks noChangeAspect="1"/>
            </p:cNvGraphicFramePr>
            <p:nvPr>
              <p:extLst>
                <p:ext uri="{D42A27DB-BD31-4B8C-83A1-F6EECF244321}">
                  <p14:modId xmlns:p14="http://schemas.microsoft.com/office/powerpoint/2010/main" val="765322326"/>
                </p:ext>
              </p:extLst>
            </p:nvPr>
          </p:nvGraphicFramePr>
          <p:xfrm>
            <a:off x="0" y="-1"/>
            <a:ext cx="3160012" cy="2540917"/>
          </p:xfrm>
          <a:graphic>
            <a:graphicData uri="http://schemas.openxmlformats.org/presentationml/2006/ole">
              <mc:AlternateContent xmlns:mc="http://schemas.openxmlformats.org/markup-compatibility/2006">
                <mc:Choice xmlns:v="urn:schemas-microsoft-com:vml" Requires="v">
                  <p:oleObj spid="_x0000_s2050" name="Bitmap Image" r:id="rId3" imgW="1267002" imgH="1190476" progId="Paint.Picture">
                    <p:embed/>
                  </p:oleObj>
                </mc:Choice>
                <mc:Fallback>
                  <p:oleObj name="Bitmap Image" r:id="rId3" imgW="1267002" imgH="1190476" progId="Paint.Picture">
                    <p:embed/>
                    <p:pic>
                      <p:nvPicPr>
                        <p:cNvPr id="4" name="Object 3">
                          <a:extLst>
                            <a:ext uri="{FF2B5EF4-FFF2-40B4-BE49-F238E27FC236}">
                              <a16:creationId xmlns:a16="http://schemas.microsoft.com/office/drawing/2014/main" id="{2BBBA5D2-9776-4D08-81BC-B128C62994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
                          <a:ext cx="3160012" cy="2540917"/>
                        </a:xfrm>
                        <a:prstGeom prst="rect">
                          <a:avLst/>
                        </a:prstGeom>
                        <a:noFill/>
                      </p:spPr>
                    </p:pic>
                  </p:oleObj>
                </mc:Fallback>
              </mc:AlternateContent>
            </a:graphicData>
          </a:graphic>
        </p:graphicFrame>
        <p:graphicFrame>
          <p:nvGraphicFramePr>
            <p:cNvPr id="7" name="Object 6">
              <a:extLst>
                <a:ext uri="{FF2B5EF4-FFF2-40B4-BE49-F238E27FC236}">
                  <a16:creationId xmlns:a16="http://schemas.microsoft.com/office/drawing/2014/main" id="{66A971FF-7112-447B-827C-A2425A54FB54}"/>
                </a:ext>
              </a:extLst>
            </p:cNvPr>
            <p:cNvGraphicFramePr>
              <a:graphicFrameLocks noChangeAspect="1"/>
            </p:cNvGraphicFramePr>
            <p:nvPr>
              <p:extLst>
                <p:ext uri="{D42A27DB-BD31-4B8C-83A1-F6EECF244321}">
                  <p14:modId xmlns:p14="http://schemas.microsoft.com/office/powerpoint/2010/main" val="1176668053"/>
                </p:ext>
              </p:extLst>
            </p:nvPr>
          </p:nvGraphicFramePr>
          <p:xfrm>
            <a:off x="3788645" y="13336"/>
            <a:ext cx="3415443" cy="2527579"/>
          </p:xfrm>
          <a:graphic>
            <a:graphicData uri="http://schemas.openxmlformats.org/presentationml/2006/ole">
              <mc:AlternateContent xmlns:mc="http://schemas.openxmlformats.org/markup-compatibility/2006">
                <mc:Choice xmlns:v="urn:schemas-microsoft-com:vml" Requires="v">
                  <p:oleObj spid="_x0000_s2051" name="Bitmap Image" r:id="rId5" imgW="2467319" imgH="1848108" progId="Paint.Picture">
                    <p:embed/>
                  </p:oleObj>
                </mc:Choice>
                <mc:Fallback>
                  <p:oleObj name="Bitmap Image" r:id="rId5" imgW="2467319" imgH="1848108" progId="Paint.Picture">
                    <p:embed/>
                    <p:pic>
                      <p:nvPicPr>
                        <p:cNvPr id="7" name="Object 6">
                          <a:extLst>
                            <a:ext uri="{FF2B5EF4-FFF2-40B4-BE49-F238E27FC236}">
                              <a16:creationId xmlns:a16="http://schemas.microsoft.com/office/drawing/2014/main" id="{66A971FF-7112-447B-827C-A2425A54FB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645" y="13336"/>
                          <a:ext cx="3415443" cy="2527579"/>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096C07F-E820-499F-ABA5-0956B4276AF0}"/>
                </a:ext>
              </a:extLst>
            </p:cNvPr>
            <p:cNvGraphicFramePr>
              <a:graphicFrameLocks noChangeAspect="1"/>
            </p:cNvGraphicFramePr>
            <p:nvPr>
              <p:extLst>
                <p:ext uri="{D42A27DB-BD31-4B8C-83A1-F6EECF244321}">
                  <p14:modId xmlns:p14="http://schemas.microsoft.com/office/powerpoint/2010/main" val="2325390350"/>
                </p:ext>
              </p:extLst>
            </p:nvPr>
          </p:nvGraphicFramePr>
          <p:xfrm>
            <a:off x="8040573" y="13336"/>
            <a:ext cx="4151428" cy="2549068"/>
          </p:xfrm>
          <a:graphic>
            <a:graphicData uri="http://schemas.openxmlformats.org/presentationml/2006/ole">
              <mc:AlternateContent xmlns:mc="http://schemas.openxmlformats.org/markup-compatibility/2006">
                <mc:Choice xmlns:v="urn:schemas-microsoft-com:vml" Requires="v">
                  <p:oleObj spid="_x0000_s2052" name="Bitmap Image" r:id="rId7" imgW="1867161" imgH="1171429" progId="Paint.Picture">
                    <p:embed/>
                  </p:oleObj>
                </mc:Choice>
                <mc:Fallback>
                  <p:oleObj name="Bitmap Image" r:id="rId7" imgW="1867161" imgH="1171429" progId="Paint.Picture">
                    <p:embed/>
                    <p:pic>
                      <p:nvPicPr>
                        <p:cNvPr id="10" name="Object 9">
                          <a:extLst>
                            <a:ext uri="{FF2B5EF4-FFF2-40B4-BE49-F238E27FC236}">
                              <a16:creationId xmlns:a16="http://schemas.microsoft.com/office/drawing/2014/main" id="{4096C07F-E820-499F-ABA5-0956B4276A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40573" y="13336"/>
                          <a:ext cx="4151428" cy="2549068"/>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AC569CE8-544A-42AE-8782-D31B3A8B4F0A}"/>
                </a:ext>
              </a:extLst>
            </p:cNvPr>
            <p:cNvGraphicFramePr>
              <a:graphicFrameLocks noChangeAspect="1"/>
            </p:cNvGraphicFramePr>
            <p:nvPr>
              <p:extLst>
                <p:ext uri="{D42A27DB-BD31-4B8C-83A1-F6EECF244321}">
                  <p14:modId xmlns:p14="http://schemas.microsoft.com/office/powerpoint/2010/main" val="2798908642"/>
                </p:ext>
              </p:extLst>
            </p:nvPr>
          </p:nvGraphicFramePr>
          <p:xfrm>
            <a:off x="3199" y="3682649"/>
            <a:ext cx="3131348" cy="1908632"/>
          </p:xfrm>
          <a:graphic>
            <a:graphicData uri="http://schemas.openxmlformats.org/presentationml/2006/ole">
              <mc:AlternateContent xmlns:mc="http://schemas.openxmlformats.org/markup-compatibility/2006">
                <mc:Choice xmlns:v="urn:schemas-microsoft-com:vml" Requires="v">
                  <p:oleObj spid="_x0000_s2053" name="Bitmap Image" r:id="rId9" imgW="2742857" imgH="1666667" progId="Paint.Picture">
                    <p:embed/>
                  </p:oleObj>
                </mc:Choice>
                <mc:Fallback>
                  <p:oleObj name="Bitmap Image" r:id="rId9" imgW="2742857" imgH="1666667" progId="Paint.Picture">
                    <p:embed/>
                    <p:pic>
                      <p:nvPicPr>
                        <p:cNvPr id="13" name="Object 12">
                          <a:extLst>
                            <a:ext uri="{FF2B5EF4-FFF2-40B4-BE49-F238E27FC236}">
                              <a16:creationId xmlns:a16="http://schemas.microsoft.com/office/drawing/2014/main" id="{AC569CE8-544A-42AE-8782-D31B3A8B4F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99" y="3682649"/>
                          <a:ext cx="3131348" cy="1908632"/>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2C013336-3B31-4823-8330-74A919A377CC}"/>
                </a:ext>
              </a:extLst>
            </p:cNvPr>
            <p:cNvGraphicFramePr>
              <a:graphicFrameLocks noChangeAspect="1"/>
            </p:cNvGraphicFramePr>
            <p:nvPr>
              <p:extLst>
                <p:ext uri="{D42A27DB-BD31-4B8C-83A1-F6EECF244321}">
                  <p14:modId xmlns:p14="http://schemas.microsoft.com/office/powerpoint/2010/main" val="265522518"/>
                </p:ext>
              </p:extLst>
            </p:nvPr>
          </p:nvGraphicFramePr>
          <p:xfrm>
            <a:off x="3673131" y="3692144"/>
            <a:ext cx="3131349" cy="2045604"/>
          </p:xfrm>
          <a:graphic>
            <a:graphicData uri="http://schemas.openxmlformats.org/presentationml/2006/ole">
              <mc:AlternateContent xmlns:mc="http://schemas.openxmlformats.org/markup-compatibility/2006">
                <mc:Choice xmlns:v="urn:schemas-microsoft-com:vml" Requires="v">
                  <p:oleObj spid="_x0000_s2054" name="Bitmap Image" r:id="rId11" imgW="2619048" imgH="1743318" progId="Paint.Picture">
                    <p:embed/>
                  </p:oleObj>
                </mc:Choice>
                <mc:Fallback>
                  <p:oleObj name="Bitmap Image" r:id="rId11" imgW="2619048" imgH="1743318" progId="Paint.Picture">
                    <p:embed/>
                    <p:pic>
                      <p:nvPicPr>
                        <p:cNvPr id="16" name="Object 15">
                          <a:extLst>
                            <a:ext uri="{FF2B5EF4-FFF2-40B4-BE49-F238E27FC236}">
                              <a16:creationId xmlns:a16="http://schemas.microsoft.com/office/drawing/2014/main" id="{2C013336-3B31-4823-8330-74A919A377C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3131" y="3692144"/>
                          <a:ext cx="3131349" cy="2045604"/>
                        </a:xfrm>
                        <a:prstGeom prst="rect">
                          <a:avLst/>
                        </a:prstGeom>
                        <a:noFill/>
                      </p:spPr>
                    </p:pic>
                  </p:oleObj>
                </mc:Fallback>
              </mc:AlternateContent>
            </a:graphicData>
          </a:graphic>
        </p:graphicFrame>
        <p:sp>
          <p:nvSpPr>
            <p:cNvPr id="18" name="TextBox 17">
              <a:extLst>
                <a:ext uri="{FF2B5EF4-FFF2-40B4-BE49-F238E27FC236}">
                  <a16:creationId xmlns:a16="http://schemas.microsoft.com/office/drawing/2014/main" id="{F7E5170B-F2AA-4028-A828-B553208AC6A8}"/>
                </a:ext>
              </a:extLst>
            </p:cNvPr>
            <p:cNvSpPr txBox="1"/>
            <p:nvPr/>
          </p:nvSpPr>
          <p:spPr>
            <a:xfrm>
              <a:off x="648813" y="2714662"/>
              <a:ext cx="217018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chua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23CECA37-CE8C-4346-AA07-323480181B89}"/>
                </a:ext>
              </a:extLst>
            </p:cNvPr>
            <p:cNvSpPr txBox="1"/>
            <p:nvPr/>
          </p:nvSpPr>
          <p:spPr>
            <a:xfrm>
              <a:off x="4596478" y="2699093"/>
              <a:ext cx="1607618"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go</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AAD61A21-4F72-4279-89AD-1536200323B1}"/>
                </a:ext>
              </a:extLst>
            </p:cNvPr>
            <p:cNvSpPr txBox="1"/>
            <p:nvPr/>
          </p:nvSpPr>
          <p:spPr>
            <a:xfrm>
              <a:off x="9589191" y="2805475"/>
              <a:ext cx="1447972"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rung</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4CDB592B-4BFC-4C2C-8696-592AD50D259A}"/>
                </a:ext>
              </a:extLst>
            </p:cNvPr>
            <p:cNvSpPr txBox="1"/>
            <p:nvPr/>
          </p:nvSpPr>
          <p:spPr>
            <a:xfrm>
              <a:off x="648813" y="5948887"/>
              <a:ext cx="1352533"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dau</a:t>
              </a:r>
              <a:endParaRPr lang="vi-VN" sz="2000" b="1" dirty="0">
                <a:solidFill>
                  <a:srgbClr val="0070C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782D614-4057-4EF6-AA32-26808AFE5BAD}"/>
                </a:ext>
              </a:extLst>
            </p:cNvPr>
            <p:cNvSpPr txBox="1"/>
            <p:nvPr/>
          </p:nvSpPr>
          <p:spPr>
            <a:xfrm>
              <a:off x="4292473" y="5948887"/>
              <a:ext cx="1803527" cy="400110"/>
            </a:xfrm>
            <a:prstGeom prst="rect">
              <a:avLst/>
            </a:prstGeom>
            <a:noFill/>
          </p:spPr>
          <p:txBody>
            <a:bodyPr wrap="square" rtlCol="0">
              <a:spAutoFit/>
            </a:bodyPr>
            <a:lstStyle/>
            <a:p>
              <a:r>
                <a:rPr lang="en-US" sz="2000" b="1" dirty="0" err="1">
                  <a:solidFill>
                    <a:srgbClr val="0070C0"/>
                  </a:solidFill>
                  <a:latin typeface="Times New Roman" panose="02020603050405020304" pitchFamily="18" charset="0"/>
                  <a:cs typeface="Times New Roman" panose="02020603050405020304" pitchFamily="18" charset="0"/>
                </a:rPr>
                <a:t>Chay</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binh</a:t>
              </a:r>
              <a:r>
                <a:rPr lang="en-US" sz="2000" b="1" dirty="0">
                  <a:solidFill>
                    <a:srgbClr val="0070C0"/>
                  </a:solidFill>
                  <a:latin typeface="Times New Roman" panose="02020603050405020304" pitchFamily="18" charset="0"/>
                  <a:cs typeface="Times New Roman" panose="02020603050405020304" pitchFamily="18" charset="0"/>
                </a:rPr>
                <a:t> gas</a:t>
              </a:r>
              <a:endParaRPr lang="vi-VN" sz="2000" b="1" dirty="0">
                <a:solidFill>
                  <a:srgbClr val="0070C0"/>
                </a:solidFill>
                <a:latin typeface="Times New Roman" panose="02020603050405020304" pitchFamily="18" charset="0"/>
                <a:cs typeface="Times New Roman" panose="02020603050405020304" pitchFamily="18" charset="0"/>
              </a:endParaRPr>
            </a:p>
          </p:txBody>
        </p:sp>
        <p:pic>
          <p:nvPicPr>
            <p:cNvPr id="17" name="Picture 16">
              <a:extLst>
                <a:ext uri="{FF2B5EF4-FFF2-40B4-BE49-F238E27FC236}">
                  <a16:creationId xmlns:a16="http://schemas.microsoft.com/office/drawing/2014/main" id="{6DA05C60-D537-499D-A5D3-EF3FF3941177}"/>
                </a:ext>
              </a:extLst>
            </p:cNvPr>
            <p:cNvPicPr/>
            <p:nvPr/>
          </p:nvPicPr>
          <p:blipFill rotWithShape="1">
            <a:blip r:embed="rId13"/>
            <a:srcRect t="8239"/>
            <a:stretch/>
          </p:blipFill>
          <p:spPr bwMode="auto">
            <a:xfrm>
              <a:off x="6983764" y="3692144"/>
              <a:ext cx="5210854" cy="2122562"/>
            </a:xfrm>
            <a:prstGeom prst="rect">
              <a:avLst/>
            </a:prstGeom>
            <a:ln>
              <a:noFill/>
            </a:ln>
            <a:extLst>
              <a:ext uri="{53640926-AAD7-44D8-BBD7-CCE9431645EC}">
                <a14:shadowObscured xmlns:a14="http://schemas.microsoft.com/office/drawing/2010/main"/>
              </a:ext>
            </a:extLst>
          </p:spPr>
        </p:pic>
        <p:sp>
          <p:nvSpPr>
            <p:cNvPr id="24" name="TextBox 23">
              <a:extLst>
                <a:ext uri="{FF2B5EF4-FFF2-40B4-BE49-F238E27FC236}">
                  <a16:creationId xmlns:a16="http://schemas.microsoft.com/office/drawing/2014/main" id="{2C6AE81A-BAB7-4429-8CD7-02D5D320B47E}"/>
                </a:ext>
              </a:extLst>
            </p:cNvPr>
            <p:cNvSpPr txBox="1"/>
            <p:nvPr/>
          </p:nvSpPr>
          <p:spPr>
            <a:xfrm>
              <a:off x="8147740" y="5933406"/>
              <a:ext cx="2144399" cy="400110"/>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Xu li </a:t>
              </a:r>
              <a:r>
                <a:rPr lang="en-US" sz="2000" b="1" dirty="0" err="1">
                  <a:solidFill>
                    <a:srgbClr val="0070C0"/>
                  </a:solidFill>
                  <a:latin typeface="Times New Roman" panose="02020603050405020304" pitchFamily="18" charset="0"/>
                  <a:cs typeface="Times New Roman" panose="02020603050405020304" pitchFamily="18" charset="0"/>
                </a:rPr>
                <a:t>su</a:t>
              </a:r>
              <a:r>
                <a:rPr lang="en-US" sz="2000" b="1" dirty="0">
                  <a:solidFill>
                    <a:srgbClr val="0070C0"/>
                  </a:solidFill>
                  <a:latin typeface="Times New Roman" panose="02020603050405020304" pitchFamily="18" charset="0"/>
                  <a:cs typeface="Times New Roman" panose="02020603050405020304" pitchFamily="18" charset="0"/>
                </a:rPr>
                <a:t> co </a:t>
              </a:r>
              <a:r>
                <a:rPr lang="en-US" sz="2000" b="1" dirty="0" err="1">
                  <a:solidFill>
                    <a:srgbClr val="0070C0"/>
                  </a:solidFill>
                  <a:latin typeface="Times New Roman" panose="02020603050405020304" pitchFamily="18" charset="0"/>
                  <a:cs typeface="Times New Roman" panose="02020603050405020304" pitchFamily="18" charset="0"/>
                </a:rPr>
                <a:t>chay</a:t>
              </a:r>
              <a:endParaRPr lang="vi-VN" sz="2000" b="1" dirty="0">
                <a:solidFill>
                  <a:srgbClr val="0070C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9521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843649"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935CF1-9545-47F5-B416-B0B402A5F59B}"/>
              </a:ext>
            </a:extLst>
          </p:cNvPr>
          <p:cNvSpPr txBox="1"/>
          <p:nvPr/>
        </p:nvSpPr>
        <p:spPr>
          <a:xfrm>
            <a:off x="4685652" y="1219329"/>
            <a:ext cx="2262752" cy="646331"/>
          </a:xfrm>
          <a:prstGeom prst="rect">
            <a:avLst/>
          </a:prstGeom>
          <a:noFill/>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( 3 TIẾT )</a:t>
            </a:r>
            <a:endParaRPr lang="vi-VN" sz="3600" b="1" dirty="0">
              <a:solidFill>
                <a:srgbClr val="00B0F0"/>
              </a:solidFill>
              <a:latin typeface="Times New Roman" panose="02020603050405020304" pitchFamily="18" charset="0"/>
              <a:cs typeface="Times New Roman" panose="02020603050405020304" pitchFamily="18" charset="0"/>
            </a:endParaRPr>
          </a:p>
        </p:txBody>
      </p:sp>
      <p:pic>
        <p:nvPicPr>
          <p:cNvPr id="6" name="Picture 5" descr="A picture containing text, toy&#10;&#10;Description automatically generated">
            <a:extLst>
              <a:ext uri="{FF2B5EF4-FFF2-40B4-BE49-F238E27FC236}">
                <a16:creationId xmlns:a16="http://schemas.microsoft.com/office/drawing/2014/main" id="{7AAB424A-FAED-4D49-997A-1F167B359A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8292" y="2318288"/>
            <a:ext cx="5723534" cy="4539712"/>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7AEC230A-DBE4-4130-8B4E-241D96D02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318288"/>
            <a:ext cx="6115643" cy="4539712"/>
          </a:xfrm>
          <a:prstGeom prst="rect">
            <a:avLst/>
          </a:prstGeom>
        </p:spPr>
      </p:pic>
    </p:spTree>
    <p:extLst>
      <p:ext uri="{BB962C8B-B14F-4D97-AF65-F5344CB8AC3E}">
        <p14:creationId xmlns:p14="http://schemas.microsoft.com/office/powerpoint/2010/main" val="18588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ox(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062F40-3474-4375-8871-193355FAA55C}"/>
              </a:ext>
            </a:extLst>
          </p:cNvPr>
          <p:cNvSpPr txBox="1"/>
          <p:nvPr/>
        </p:nvSpPr>
        <p:spPr>
          <a:xfrm>
            <a:off x="997056" y="387457"/>
            <a:ext cx="10595676" cy="707886"/>
          </a:xfrm>
          <a:prstGeom prst="rect">
            <a:avLst/>
          </a:prstGeom>
          <a:noFill/>
        </p:spPr>
        <p:txBody>
          <a:bodyPr wrap="square" rtlCol="0">
            <a:spAutoFit/>
          </a:bodyPr>
          <a:lstStyle/>
          <a:p>
            <a:r>
              <a:rPr lang="en-US" sz="4000" b="1" dirty="0">
                <a:solidFill>
                  <a:srgbClr val="FF0000"/>
                </a:solidFill>
                <a:latin typeface="Times New Roman" panose="02020603050405020304" pitchFamily="18" charset="0"/>
                <a:cs typeface="Times New Roman" panose="02020603050405020304" pitchFamily="18" charset="0"/>
              </a:rPr>
              <a:t>BÀI 7: HOÁ HỌC VỀ PHẢN ỨNG CHÁY, NỔ</a:t>
            </a:r>
            <a:endParaRPr lang="vi-VN" sz="4000"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5A935CF1-9545-47F5-B416-B0B402A5F59B}"/>
              </a:ext>
            </a:extLst>
          </p:cNvPr>
          <p:cNvSpPr txBox="1"/>
          <p:nvPr/>
        </p:nvSpPr>
        <p:spPr>
          <a:xfrm>
            <a:off x="4964622" y="1095343"/>
            <a:ext cx="2262752" cy="646331"/>
          </a:xfrm>
          <a:prstGeom prst="rect">
            <a:avLst/>
          </a:prstGeom>
          <a:noFill/>
        </p:spPr>
        <p:txBody>
          <a:bodyPr wrap="square" rtlCol="0">
            <a:spAutoFit/>
          </a:bodyPr>
          <a:lstStyle/>
          <a:p>
            <a:r>
              <a:rPr lang="en-US" sz="3600" b="1" dirty="0">
                <a:solidFill>
                  <a:srgbClr val="00B0F0"/>
                </a:solidFill>
                <a:latin typeface="Times New Roman" panose="02020603050405020304" pitchFamily="18" charset="0"/>
                <a:cs typeface="Times New Roman" panose="02020603050405020304" pitchFamily="18" charset="0"/>
              </a:rPr>
              <a:t>( 3 TIẾT )</a:t>
            </a:r>
            <a:endParaRPr lang="vi-VN" sz="3600" b="1" dirty="0">
              <a:solidFill>
                <a:srgbClr val="00B0F0"/>
              </a:solidFill>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F293AEE-653B-4121-9204-C451BD72BA79}"/>
              </a:ext>
            </a:extLst>
          </p:cNvPr>
          <p:cNvGrpSpPr/>
          <p:nvPr/>
        </p:nvGrpSpPr>
        <p:grpSpPr>
          <a:xfrm>
            <a:off x="232475" y="2438400"/>
            <a:ext cx="11732217" cy="990600"/>
            <a:chOff x="232475" y="2438400"/>
            <a:chExt cx="11732217" cy="990600"/>
          </a:xfrm>
        </p:grpSpPr>
        <p:sp>
          <p:nvSpPr>
            <p:cNvPr id="12" name="Rectangle: Rounded Corners 11">
              <a:extLst>
                <a:ext uri="{FF2B5EF4-FFF2-40B4-BE49-F238E27FC236}">
                  <a16:creationId xmlns:a16="http://schemas.microsoft.com/office/drawing/2014/main" id="{8F26938D-D7F5-49AD-8DCC-A712B139E3CB}"/>
                </a:ext>
              </a:extLst>
            </p:cNvPr>
            <p:cNvSpPr/>
            <p:nvPr/>
          </p:nvSpPr>
          <p:spPr>
            <a:xfrm>
              <a:off x="232475" y="2438400"/>
              <a:ext cx="11732217"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1. BIẾN THIÊN ENTHALPY (          ) CỦA MỘT SỐ PHẢN ỨNG CHÁY, NỔ</a:t>
              </a:r>
              <a:endParaRPr lang="vi-VN" sz="2800" dirty="0">
                <a:latin typeface="Times New Roman" panose="02020603050405020304" pitchFamily="18" charset="0"/>
                <a:cs typeface="Times New Roman" panose="02020603050405020304" pitchFamily="18" charset="0"/>
              </a:endParaRPr>
            </a:p>
          </p:txBody>
        </p:sp>
        <p:graphicFrame>
          <p:nvGraphicFramePr>
            <p:cNvPr id="13" name="Object 12">
              <a:extLst>
                <a:ext uri="{FF2B5EF4-FFF2-40B4-BE49-F238E27FC236}">
                  <a16:creationId xmlns:a16="http://schemas.microsoft.com/office/drawing/2014/main" id="{8EDCACD1-C7D6-4A61-9D4E-326271A69772}"/>
                </a:ext>
              </a:extLst>
            </p:cNvPr>
            <p:cNvGraphicFramePr>
              <a:graphicFrameLocks noChangeAspect="1"/>
            </p:cNvGraphicFramePr>
            <p:nvPr>
              <p:extLst>
                <p:ext uri="{D42A27DB-BD31-4B8C-83A1-F6EECF244321}">
                  <p14:modId xmlns:p14="http://schemas.microsoft.com/office/powerpoint/2010/main" val="3140260470"/>
                </p:ext>
              </p:extLst>
            </p:nvPr>
          </p:nvGraphicFramePr>
          <p:xfrm>
            <a:off x="4840635" y="2652038"/>
            <a:ext cx="938873" cy="563324"/>
          </p:xfrm>
          <a:graphic>
            <a:graphicData uri="http://schemas.openxmlformats.org/presentationml/2006/ole">
              <mc:AlternateContent xmlns:mc="http://schemas.openxmlformats.org/markup-compatibility/2006">
                <mc:Choice xmlns:v="urn:schemas-microsoft-com:vml" Requires="v">
                  <p:oleObj spid="_x0000_s3074" name="Equation" r:id="rId3" imgW="380832" imgH="228576" progId="Equation.DSMT4">
                    <p:embed/>
                  </p:oleObj>
                </mc:Choice>
                <mc:Fallback>
                  <p:oleObj name="Equation" r:id="rId3" imgW="380832" imgH="228576" progId="Equation.DSMT4">
                    <p:embed/>
                    <p:pic>
                      <p:nvPicPr>
                        <p:cNvPr id="0" name=""/>
                        <p:cNvPicPr/>
                        <p:nvPr/>
                      </p:nvPicPr>
                      <p:blipFill>
                        <a:blip r:embed="rId4"/>
                        <a:stretch>
                          <a:fillRect/>
                        </a:stretch>
                      </p:blipFill>
                      <p:spPr>
                        <a:xfrm>
                          <a:off x="4840635" y="2652038"/>
                          <a:ext cx="938873" cy="563324"/>
                        </a:xfrm>
                        <a:prstGeom prst="rect">
                          <a:avLst/>
                        </a:prstGeom>
                      </p:spPr>
                    </p:pic>
                  </p:oleObj>
                </mc:Fallback>
              </mc:AlternateContent>
            </a:graphicData>
          </a:graphic>
        </p:graphicFrame>
      </p:grpSp>
      <p:sp>
        <p:nvSpPr>
          <p:cNvPr id="14" name="Rectangle: Rounded Corners 13">
            <a:extLst>
              <a:ext uri="{FF2B5EF4-FFF2-40B4-BE49-F238E27FC236}">
                <a16:creationId xmlns:a16="http://schemas.microsoft.com/office/drawing/2014/main" id="{F1127088-B849-48E1-B780-C261B45192E7}"/>
              </a:ext>
            </a:extLst>
          </p:cNvPr>
          <p:cNvSpPr/>
          <p:nvPr/>
        </p:nvSpPr>
        <p:spPr>
          <a:xfrm>
            <a:off x="211128" y="3852878"/>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2. TỐC ĐỘ PHẢN ỨNG CHÁY</a:t>
            </a:r>
            <a:endParaRPr lang="vi-VN" sz="2800" dirty="0">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ED354ECC-7427-4C05-9246-E1EE0F1FF690}"/>
              </a:ext>
            </a:extLst>
          </p:cNvPr>
          <p:cNvSpPr/>
          <p:nvPr/>
        </p:nvSpPr>
        <p:spPr>
          <a:xfrm>
            <a:off x="232475" y="5267357"/>
            <a:ext cx="10197885"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Times New Roman" panose="02020603050405020304" pitchFamily="18" charset="0"/>
                <a:cs typeface="Times New Roman" panose="02020603050405020304" pitchFamily="18" charset="0"/>
              </a:rPr>
              <a:t>3. NGUYÊN TẮC CHÁY</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61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ox(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ox(in)">
                                      <p:cBhvr>
                                        <p:cTn id="1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921072" y="216976"/>
            <a:ext cx="3502616"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THẢO LUẬN NHÓM</a:t>
            </a:r>
            <a:endParaRPr lang="vi-VN" sz="2600" b="1" dirty="0">
              <a:latin typeface="Times New Roman" panose="02020603050405020304" pitchFamily="18" charset="0"/>
              <a:cs typeface="Times New Roman" panose="02020603050405020304" pitchFamily="18" charset="0"/>
            </a:endParaRPr>
          </a:p>
        </p:txBody>
      </p:sp>
      <p:graphicFrame>
        <p:nvGraphicFramePr>
          <p:cNvPr id="37" name="Object 36">
            <a:extLst>
              <a:ext uri="{FF2B5EF4-FFF2-40B4-BE49-F238E27FC236}">
                <a16:creationId xmlns:a16="http://schemas.microsoft.com/office/drawing/2014/main" id="{2F418CCD-DC04-4806-B9AC-5B585137BE89}"/>
              </a:ext>
            </a:extLst>
          </p:cNvPr>
          <p:cNvGraphicFramePr>
            <a:graphicFrameLocks noChangeAspect="1"/>
          </p:cNvGraphicFramePr>
          <p:nvPr>
            <p:extLst>
              <p:ext uri="{D42A27DB-BD31-4B8C-83A1-F6EECF244321}">
                <p14:modId xmlns:p14="http://schemas.microsoft.com/office/powerpoint/2010/main" val="3103358270"/>
              </p:ext>
            </p:extLst>
          </p:nvPr>
        </p:nvGraphicFramePr>
        <p:xfrm>
          <a:off x="1918238" y="4078611"/>
          <a:ext cx="419100" cy="800100"/>
        </p:xfrm>
        <a:graphic>
          <a:graphicData uri="http://schemas.openxmlformats.org/presentationml/2006/ole">
            <mc:AlternateContent xmlns:mc="http://schemas.openxmlformats.org/markup-compatibility/2006">
              <mc:Choice xmlns:v="urn:schemas-microsoft-com:vml" Requires="v">
                <p:oleObj spid="_x0000_s4098" name="Equation" r:id="rId3" imgW="209493" imgH="399917" progId="Equation.DSMT4">
                  <p:embed/>
                </p:oleObj>
              </mc:Choice>
              <mc:Fallback>
                <p:oleObj name="Equation" r:id="rId3" imgW="209493" imgH="399917" progId="Equation.DSMT4">
                  <p:embed/>
                  <p:pic>
                    <p:nvPicPr>
                      <p:cNvPr id="0" name=""/>
                      <p:cNvPicPr/>
                      <p:nvPr/>
                    </p:nvPicPr>
                    <p:blipFill>
                      <a:blip r:embed="rId4"/>
                      <a:stretch>
                        <a:fillRect/>
                      </a:stretch>
                    </p:blipFill>
                    <p:spPr>
                      <a:xfrm>
                        <a:off x="1918238" y="4078611"/>
                        <a:ext cx="419100" cy="800100"/>
                      </a:xfrm>
                      <a:prstGeom prst="rect">
                        <a:avLst/>
                      </a:prstGeom>
                    </p:spPr>
                  </p:pic>
                </p:oleObj>
              </mc:Fallback>
            </mc:AlternateContent>
          </a:graphicData>
        </a:graphic>
      </p:graphicFrame>
      <p:grpSp>
        <p:nvGrpSpPr>
          <p:cNvPr id="4" name="Group 3">
            <a:extLst>
              <a:ext uri="{FF2B5EF4-FFF2-40B4-BE49-F238E27FC236}">
                <a16:creationId xmlns:a16="http://schemas.microsoft.com/office/drawing/2014/main" id="{1D96122A-B9EF-4514-8AE0-7D79FF3A3FC0}"/>
              </a:ext>
            </a:extLst>
          </p:cNvPr>
          <p:cNvGrpSpPr/>
          <p:nvPr/>
        </p:nvGrpSpPr>
        <p:grpSpPr>
          <a:xfrm>
            <a:off x="232473" y="832690"/>
            <a:ext cx="11282767" cy="5139869"/>
            <a:chOff x="232473" y="832690"/>
            <a:chExt cx="11282767" cy="5139869"/>
          </a:xfrm>
        </p:grpSpPr>
        <p:sp>
          <p:nvSpPr>
            <p:cNvPr id="15" name="TextBox 14">
              <a:extLst>
                <a:ext uri="{FF2B5EF4-FFF2-40B4-BE49-F238E27FC236}">
                  <a16:creationId xmlns:a16="http://schemas.microsoft.com/office/drawing/2014/main" id="{09DD786F-BCB6-4C40-A33F-6E4D86894A3E}"/>
                </a:ext>
              </a:extLst>
            </p:cNvPr>
            <p:cNvSpPr txBox="1"/>
            <p:nvPr/>
          </p:nvSpPr>
          <p:spPr>
            <a:xfrm>
              <a:off x="232473" y="832690"/>
              <a:ext cx="11282767" cy="5139869"/>
            </a:xfrm>
            <a:prstGeom prst="rect">
              <a:avLst/>
            </a:prstGeom>
            <a:noFill/>
          </p:spPr>
          <p:txBody>
            <a:bodyPr wrap="square">
              <a:spAutoFit/>
            </a:bodyPr>
            <a:lstStyle/>
            <a:p>
              <a:pPr marL="203835">
                <a:lnSpc>
                  <a:spcPct val="130000"/>
                </a:lnSpc>
                <a:spcBef>
                  <a:spcPts val="600"/>
                </a:spcBef>
                <a:spcAft>
                  <a:spcPts val="0"/>
                </a:spcAft>
                <a:tabLst>
                  <a:tab pos="424180" algn="l"/>
                </a:tabLst>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biến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ethanol,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này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tỏa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thu</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Cho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Times New Roman" panose="02020603050405020304" pitchFamily="18" charset="0"/>
                  <a:cs typeface="Times New Roman" panose="02020603050405020304" pitchFamily="18" charset="0"/>
                </a:rPr>
                <a:t>– Phản ứng đốt cháy ethanol: </a:t>
              </a: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5</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OH(</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l</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+ 3O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+ 3H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p>
            <a:p>
              <a:pPr marL="203835">
                <a:lnSpc>
                  <a:spcPct val="130000"/>
                </a:lnSpc>
                <a:spcBef>
                  <a:spcPts val="600"/>
                </a:spcBef>
                <a:spcAft>
                  <a:spcPts val="0"/>
                </a:spcAft>
                <a:tabLst>
                  <a:tab pos="424180" algn="l"/>
                </a:tabLst>
              </a:pPr>
              <a:r>
                <a:rPr lang="pt-BR" sz="2600" spc="-10" dirty="0">
                  <a:effectLst/>
                  <a:latin typeface="Times New Roman" panose="02020603050405020304" pitchFamily="18" charset="0"/>
                  <a:ea typeface="Times New Roman" panose="02020603050405020304" pitchFamily="18" charset="0"/>
                  <a:cs typeface="Times New Roman" panose="02020603050405020304" pitchFamily="18" charset="0"/>
                </a:rPr>
                <a:t>– Phản ứng đốt cháy khí gas chứa propane (40%) và butane (60%)</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3</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8</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+ 5O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spc="-10" dirty="0">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3</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+ 4H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4</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10</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4</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CO</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+ 5H</a:t>
              </a:r>
              <a:r>
                <a:rPr lang="pt-BR" sz="2600" spc="-1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O(</a:t>
              </a:r>
              <a:r>
                <a:rPr lang="pt-BR" sz="2600" i="1" spc="-10" dirty="0">
                  <a:effectLst/>
                  <a:latin typeface="Times New Roman" panose="02020603050405020304" pitchFamily="18" charset="0"/>
                  <a:ea typeface="Calibri" panose="020F0502020204030204" pitchFamily="34" charset="0"/>
                  <a:cs typeface="Times New Roman" panose="02020603050405020304" pitchFamily="18" charset="0"/>
                </a:rPr>
                <a:t>g</a:t>
              </a:r>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 </a:t>
              </a:r>
            </a:p>
            <a:p>
              <a:endParaRPr lang="pt-BR" sz="2600" spc="-10" dirty="0">
                <a:latin typeface="Times New Roman" panose="02020603050405020304" pitchFamily="18" charset="0"/>
                <a:ea typeface="Calibri" panose="020F0502020204030204" pitchFamily="34" charset="0"/>
                <a:cs typeface="Times New Roman" panose="02020603050405020304" pitchFamily="18" charset="0"/>
              </a:endParaRPr>
            </a:p>
            <a:p>
              <a:r>
                <a:rPr lang="pt-BR" sz="2600" spc="-1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Tính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enthalpy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phản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ứng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đốt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cháy</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 mol octane (C</a:t>
              </a:r>
              <a:r>
                <a:rPr lang="en-US" sz="26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8</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H</a:t>
              </a:r>
              <a:r>
                <a:rPr lang="en-US" sz="2600" baseline="-250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18</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chất</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xăng</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1 mol methane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thành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phần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chính</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khí</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nhiên</a:t>
              </a:r>
              <a:r>
                <a:rPr lang="en-US" sz="2600"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a:t>
              </a:r>
              <a:endParaRPr lang="pt-BR" sz="2600" spc="-1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vi-VN" sz="1400" dirty="0">
                <a:effectLst/>
                <a:latin typeface="Times New Roman" panose="02020603050405020304" pitchFamily="18" charset="0"/>
                <a:ea typeface="Times New Roman" panose="02020603050405020304" pitchFamily="18" charset="0"/>
              </a:endParaRPr>
            </a:p>
          </p:txBody>
        </p:sp>
        <p:graphicFrame>
          <p:nvGraphicFramePr>
            <p:cNvPr id="21" name="Object 20">
              <a:extLst>
                <a:ext uri="{FF2B5EF4-FFF2-40B4-BE49-F238E27FC236}">
                  <a16:creationId xmlns:a16="http://schemas.microsoft.com/office/drawing/2014/main" id="{32A3FB9F-8191-4329-98C9-D5761D552EFB}"/>
                </a:ext>
              </a:extLst>
            </p:cNvPr>
            <p:cNvGraphicFramePr>
              <a:graphicFrameLocks noChangeAspect="1"/>
            </p:cNvGraphicFramePr>
            <p:nvPr>
              <p:extLst>
                <p:ext uri="{D42A27DB-BD31-4B8C-83A1-F6EECF244321}">
                  <p14:modId xmlns:p14="http://schemas.microsoft.com/office/powerpoint/2010/main" val="3742976700"/>
                </p:ext>
              </p:extLst>
            </p:nvPr>
          </p:nvGraphicFramePr>
          <p:xfrm>
            <a:off x="3205699" y="4100277"/>
            <a:ext cx="737028" cy="402015"/>
          </p:xfrm>
          <a:graphic>
            <a:graphicData uri="http://schemas.openxmlformats.org/presentationml/2006/ole">
              <mc:AlternateContent xmlns:mc="http://schemas.openxmlformats.org/markup-compatibility/2006">
                <mc:Choice xmlns:v="urn:schemas-microsoft-com:vml" Requires="v">
                  <p:oleObj spid="_x0000_s4099" name="Equation" r:id="rId5" imgW="418987" imgH="228576" progId="Equation.DSMT4">
                    <p:embed/>
                  </p:oleObj>
                </mc:Choice>
                <mc:Fallback>
                  <p:oleObj name="Equation" r:id="rId5" imgW="418987" imgH="228576" progId="Equation.DSMT4">
                    <p:embed/>
                    <p:pic>
                      <p:nvPicPr>
                        <p:cNvPr id="0" name=""/>
                        <p:cNvPicPr/>
                        <p:nvPr/>
                      </p:nvPicPr>
                      <p:blipFill>
                        <a:blip r:embed="rId6"/>
                        <a:stretch>
                          <a:fillRect/>
                        </a:stretch>
                      </p:blipFill>
                      <p:spPr>
                        <a:xfrm>
                          <a:off x="3205699" y="4100277"/>
                          <a:ext cx="737028" cy="402015"/>
                        </a:xfrm>
                        <a:prstGeom prst="rect">
                          <a:avLst/>
                        </a:prstGeom>
                      </p:spPr>
                    </p:pic>
                  </p:oleObj>
                </mc:Fallback>
              </mc:AlternateContent>
            </a:graphicData>
          </a:graphic>
        </p:graphicFrame>
        <p:graphicFrame>
          <p:nvGraphicFramePr>
            <p:cNvPr id="23" name="Object 22">
              <a:extLst>
                <a:ext uri="{FF2B5EF4-FFF2-40B4-BE49-F238E27FC236}">
                  <a16:creationId xmlns:a16="http://schemas.microsoft.com/office/drawing/2014/main" id="{D019B38D-47BF-479A-8864-3CE9C49D239E}"/>
                </a:ext>
              </a:extLst>
            </p:cNvPr>
            <p:cNvGraphicFramePr>
              <a:graphicFrameLocks noChangeAspect="1"/>
            </p:cNvGraphicFramePr>
            <p:nvPr>
              <p:extLst>
                <p:ext uri="{D42A27DB-BD31-4B8C-83A1-F6EECF244321}">
                  <p14:modId xmlns:p14="http://schemas.microsoft.com/office/powerpoint/2010/main" val="1654660256"/>
                </p:ext>
              </p:extLst>
            </p:nvPr>
          </p:nvGraphicFramePr>
          <p:xfrm>
            <a:off x="6893440" y="2564914"/>
            <a:ext cx="1817651" cy="584245"/>
          </p:xfrm>
          <a:graphic>
            <a:graphicData uri="http://schemas.openxmlformats.org/presentationml/2006/ole">
              <mc:AlternateContent xmlns:mc="http://schemas.openxmlformats.org/markup-compatibility/2006">
                <mc:Choice xmlns:v="urn:schemas-microsoft-com:vml" Requires="v">
                  <p:oleObj spid="_x0000_s4100" name="Equation" r:id="rId7" imgW="800178" imgH="257013" progId="Equation.DSMT4">
                    <p:embed/>
                  </p:oleObj>
                </mc:Choice>
                <mc:Fallback>
                  <p:oleObj name="Equation" r:id="rId7" imgW="800178" imgH="257013" progId="Equation.DSMT4">
                    <p:embed/>
                    <p:pic>
                      <p:nvPicPr>
                        <p:cNvPr id="0" name=""/>
                        <p:cNvPicPr/>
                        <p:nvPr/>
                      </p:nvPicPr>
                      <p:blipFill>
                        <a:blip r:embed="rId8"/>
                        <a:stretch>
                          <a:fillRect/>
                        </a:stretch>
                      </p:blipFill>
                      <p:spPr>
                        <a:xfrm>
                          <a:off x="6893440" y="2564914"/>
                          <a:ext cx="1817651" cy="584245"/>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DACBB125-FD38-45B8-BB54-AC1047E280E2}"/>
                </a:ext>
              </a:extLst>
            </p:cNvPr>
            <p:cNvGraphicFramePr>
              <a:graphicFrameLocks noChangeAspect="1"/>
            </p:cNvGraphicFramePr>
            <p:nvPr>
              <p:extLst>
                <p:ext uri="{D42A27DB-BD31-4B8C-83A1-F6EECF244321}">
                  <p14:modId xmlns:p14="http://schemas.microsoft.com/office/powerpoint/2010/main" val="750446614"/>
                </p:ext>
              </p:extLst>
            </p:nvPr>
          </p:nvGraphicFramePr>
          <p:xfrm>
            <a:off x="3240760" y="2611714"/>
            <a:ext cx="848532" cy="462836"/>
          </p:xfrm>
          <a:graphic>
            <a:graphicData uri="http://schemas.openxmlformats.org/presentationml/2006/ole">
              <mc:AlternateContent xmlns:mc="http://schemas.openxmlformats.org/markup-compatibility/2006">
                <mc:Choice xmlns:v="urn:schemas-microsoft-com:vml" Requires="v">
                  <p:oleObj spid="_x0000_s4101" name="Equation" r:id="rId9" imgW="418987" imgH="228576" progId="Equation.DSMT4">
                    <p:embed/>
                  </p:oleObj>
                </mc:Choice>
                <mc:Fallback>
                  <p:oleObj name="Equation" r:id="rId9" imgW="418987" imgH="228576" progId="Equation.DSMT4">
                    <p:embed/>
                    <p:pic>
                      <p:nvPicPr>
                        <p:cNvPr id="0" name=""/>
                        <p:cNvPicPr/>
                        <p:nvPr/>
                      </p:nvPicPr>
                      <p:blipFill>
                        <a:blip r:embed="rId10"/>
                        <a:stretch>
                          <a:fillRect/>
                        </a:stretch>
                      </p:blipFill>
                      <p:spPr>
                        <a:xfrm>
                          <a:off x="3240760" y="2611714"/>
                          <a:ext cx="848532" cy="462836"/>
                        </a:xfrm>
                        <a:prstGeom prst="rect">
                          <a:avLst/>
                        </a:prstGeom>
                      </p:spPr>
                    </p:pic>
                  </p:oleObj>
                </mc:Fallback>
              </mc:AlternateContent>
            </a:graphicData>
          </a:graphic>
        </p:graphicFrame>
        <p:graphicFrame>
          <p:nvGraphicFramePr>
            <p:cNvPr id="27" name="Object 26">
              <a:extLst>
                <a:ext uri="{FF2B5EF4-FFF2-40B4-BE49-F238E27FC236}">
                  <a16:creationId xmlns:a16="http://schemas.microsoft.com/office/drawing/2014/main" id="{38188B41-CE64-43FF-918E-01E486B2746E}"/>
                </a:ext>
              </a:extLst>
            </p:cNvPr>
            <p:cNvGraphicFramePr>
              <a:graphicFrameLocks noChangeAspect="1"/>
            </p:cNvGraphicFramePr>
            <p:nvPr>
              <p:extLst>
                <p:ext uri="{D42A27DB-BD31-4B8C-83A1-F6EECF244321}">
                  <p14:modId xmlns:p14="http://schemas.microsoft.com/office/powerpoint/2010/main" val="1147991301"/>
                </p:ext>
              </p:extLst>
            </p:nvPr>
          </p:nvGraphicFramePr>
          <p:xfrm>
            <a:off x="6340434" y="3564007"/>
            <a:ext cx="1882567" cy="584245"/>
          </p:xfrm>
          <a:graphic>
            <a:graphicData uri="http://schemas.openxmlformats.org/presentationml/2006/ole">
              <mc:AlternateContent xmlns:mc="http://schemas.openxmlformats.org/markup-compatibility/2006">
                <mc:Choice xmlns:v="urn:schemas-microsoft-com:vml" Requires="v">
                  <p:oleObj spid="_x0000_s4102" name="Equation" r:id="rId11" imgW="828615" imgH="257013" progId="Equation.DSMT4">
                    <p:embed/>
                  </p:oleObj>
                </mc:Choice>
                <mc:Fallback>
                  <p:oleObj name="Equation" r:id="rId11" imgW="828615" imgH="257013" progId="Equation.DSMT4">
                    <p:embed/>
                    <p:pic>
                      <p:nvPicPr>
                        <p:cNvPr id="0" name=""/>
                        <p:cNvPicPr/>
                        <p:nvPr/>
                      </p:nvPicPr>
                      <p:blipFill>
                        <a:blip r:embed="rId12"/>
                        <a:stretch>
                          <a:fillRect/>
                        </a:stretch>
                      </p:blipFill>
                      <p:spPr>
                        <a:xfrm>
                          <a:off x="6340434" y="3564007"/>
                          <a:ext cx="1882567" cy="58424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52769601-FEA0-4F12-ADE2-66CA44406C2D}"/>
                </a:ext>
              </a:extLst>
            </p:cNvPr>
            <p:cNvGraphicFramePr>
              <a:graphicFrameLocks noChangeAspect="1"/>
            </p:cNvGraphicFramePr>
            <p:nvPr>
              <p:extLst>
                <p:ext uri="{D42A27DB-BD31-4B8C-83A1-F6EECF244321}">
                  <p14:modId xmlns:p14="http://schemas.microsoft.com/office/powerpoint/2010/main" val="886634143"/>
                </p:ext>
              </p:extLst>
            </p:nvPr>
          </p:nvGraphicFramePr>
          <p:xfrm>
            <a:off x="2826826" y="3741829"/>
            <a:ext cx="617432" cy="336781"/>
          </p:xfrm>
          <a:graphic>
            <a:graphicData uri="http://schemas.openxmlformats.org/presentationml/2006/ole">
              <mc:AlternateContent xmlns:mc="http://schemas.openxmlformats.org/markup-compatibility/2006">
                <mc:Choice xmlns:v="urn:schemas-microsoft-com:vml" Requires="v">
                  <p:oleObj spid="_x0000_s4103" name="Equation" r:id="rId13" imgW="418987" imgH="228576" progId="Equation.DSMT4">
                    <p:embed/>
                  </p:oleObj>
                </mc:Choice>
                <mc:Fallback>
                  <p:oleObj name="Equation" r:id="rId13" imgW="418987" imgH="228576" progId="Equation.DSMT4">
                    <p:embed/>
                    <p:pic>
                      <p:nvPicPr>
                        <p:cNvPr id="0" name=""/>
                        <p:cNvPicPr/>
                        <p:nvPr/>
                      </p:nvPicPr>
                      <p:blipFill>
                        <a:blip r:embed="rId14"/>
                        <a:stretch>
                          <a:fillRect/>
                        </a:stretch>
                      </p:blipFill>
                      <p:spPr>
                        <a:xfrm>
                          <a:off x="2826826" y="3741829"/>
                          <a:ext cx="617432" cy="336781"/>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6979CA0A-39B0-491D-9495-DD4015ABC1FA}"/>
                </a:ext>
              </a:extLst>
            </p:cNvPr>
            <p:cNvGraphicFramePr>
              <a:graphicFrameLocks noChangeAspect="1"/>
            </p:cNvGraphicFramePr>
            <p:nvPr>
              <p:extLst>
                <p:ext uri="{D42A27DB-BD31-4B8C-83A1-F6EECF244321}">
                  <p14:modId xmlns:p14="http://schemas.microsoft.com/office/powerpoint/2010/main" val="305028954"/>
                </p:ext>
              </p:extLst>
            </p:nvPr>
          </p:nvGraphicFramePr>
          <p:xfrm>
            <a:off x="6893440" y="3970430"/>
            <a:ext cx="1671087" cy="550236"/>
          </p:xfrm>
          <a:graphic>
            <a:graphicData uri="http://schemas.openxmlformats.org/presentationml/2006/ole">
              <mc:AlternateContent xmlns:mc="http://schemas.openxmlformats.org/markup-compatibility/2006">
                <mc:Choice xmlns:v="urn:schemas-microsoft-com:vml" Requires="v">
                  <p:oleObj spid="_x0000_s4104" name="Equation" r:id="rId15" imgW="781101" imgH="257013" progId="Equation.DSMT4">
                    <p:embed/>
                  </p:oleObj>
                </mc:Choice>
                <mc:Fallback>
                  <p:oleObj name="Equation" r:id="rId15" imgW="781101" imgH="257013" progId="Equation.DSMT4">
                    <p:embed/>
                    <p:pic>
                      <p:nvPicPr>
                        <p:cNvPr id="0" name=""/>
                        <p:cNvPicPr/>
                        <p:nvPr/>
                      </p:nvPicPr>
                      <p:blipFill>
                        <a:blip r:embed="rId16"/>
                        <a:stretch>
                          <a:fillRect/>
                        </a:stretch>
                      </p:blipFill>
                      <p:spPr>
                        <a:xfrm>
                          <a:off x="6893440" y="3970430"/>
                          <a:ext cx="1671087" cy="550236"/>
                        </a:xfrm>
                        <a:prstGeom prst="rect">
                          <a:avLst/>
                        </a:prstGeom>
                      </p:spPr>
                    </p:pic>
                  </p:oleObj>
                </mc:Fallback>
              </mc:AlternateContent>
            </a:graphicData>
          </a:graphic>
        </p:graphicFrame>
      </p:grpSp>
    </p:spTree>
    <p:extLst>
      <p:ext uri="{BB962C8B-B14F-4D97-AF65-F5344CB8AC3E}">
        <p14:creationId xmlns:p14="http://schemas.microsoft.com/office/powerpoint/2010/main" val="162403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452979-B95B-44AA-A690-C489C932F1BE}"/>
              </a:ext>
            </a:extLst>
          </p:cNvPr>
          <p:cNvSpPr txBox="1"/>
          <p:nvPr/>
        </p:nvSpPr>
        <p:spPr>
          <a:xfrm>
            <a:off x="3240760" y="214054"/>
            <a:ext cx="5036948" cy="492443"/>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YÊU CẦU THẢO LUẬN NHÓM</a:t>
            </a:r>
            <a:endParaRPr lang="vi-VN" sz="2600" b="1"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D983708D-7B30-4ECB-BA46-369B0B08D701}"/>
              </a:ext>
            </a:extLst>
          </p:cNvPr>
          <p:cNvSpPr txBox="1"/>
          <p:nvPr/>
        </p:nvSpPr>
        <p:spPr>
          <a:xfrm>
            <a:off x="201478" y="645008"/>
            <a:ext cx="11990522" cy="5524013"/>
          </a:xfrm>
          <a:prstGeom prst="rect">
            <a:avLst/>
          </a:prstGeom>
          <a:noFill/>
        </p:spPr>
        <p:txBody>
          <a:bodyPr wrap="square">
            <a:spAutoFit/>
          </a:bodyPr>
          <a:lstStyle/>
          <a:p>
            <a:pPr algn="just">
              <a:lnSpc>
                <a:spcPct val="13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propane, butane, octane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methane.</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enthanpy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dựa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just">
              <a:lnSpc>
                <a:spcPct val="130000"/>
              </a:lnSpc>
              <a:spcAft>
                <a:spcPts val="800"/>
              </a:spcAft>
              <a:buFontTx/>
              <a:buChar char="-"/>
            </a:pP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đốt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cháy</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mol ethanol;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1 mol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khí</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gas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ứng</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tỏa</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thu</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effectLst/>
                <a:latin typeface="Times New Roman" panose="02020603050405020304" pitchFamily="18" charset="0"/>
                <a:ea typeface="Calibri" panose="020F0502020204030204" pitchFamily="34" charset="0"/>
                <a:cs typeface="Times New Roman" panose="02020603050405020304" pitchFamily="18" charset="0"/>
              </a:rPr>
              <a:t>nhiệt</a:t>
            </a:r>
            <a:r>
              <a:rPr lang="en-US" sz="2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600" dirty="0">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30000"/>
              </a:lnSpc>
              <a:spcAft>
                <a:spcPts val="800"/>
              </a:spcAft>
              <a:buFontTx/>
              <a:buChar char="-"/>
            </a:pP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a:t>
            </a:r>
            <a:endParaRPr lang="en-US" sz="2600" dirty="0">
              <a:latin typeface="Times New Roman" panose="02020603050405020304" pitchFamily="18" charset="0"/>
              <a:ea typeface="Times New Roman" panose="02020603050405020304" pitchFamily="18" charset="0"/>
              <a:cs typeface="Times New Roman" panose="02020603050405020304" pitchFamily="18" charset="0"/>
            </a:endParaRPr>
          </a:p>
          <a:p>
            <a:pPr marL="203835">
              <a:lnSpc>
                <a:spcPct val="130000"/>
              </a:lnSpc>
              <a:spcBef>
                <a:spcPts val="600"/>
              </a:spcBef>
              <a:spcAft>
                <a:spcPts val="0"/>
              </a:spcAft>
              <a:tabLst>
                <a:tab pos="424180" algn="l"/>
              </a:tabLst>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2.</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enthalpy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octane;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1 mol methane,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so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sánh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mức</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mãnh</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đốt</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cháy</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ethanol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600" dirty="0">
                <a:effectLst/>
                <a:latin typeface="Times New Roman" panose="02020603050405020304" pitchFamily="18" charset="0"/>
                <a:ea typeface="Times New Roman" panose="02020603050405020304" pitchFamily="18" charset="0"/>
                <a:cs typeface="Times New Roman" panose="02020603050405020304" pitchFamily="18" charset="0"/>
              </a:rPr>
              <a:t> gas.</a:t>
            </a:r>
            <a:endParaRPr lang="vi-VN" sz="2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88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332</TotalTime>
  <Words>2548</Words>
  <Application>Microsoft Office PowerPoint</Application>
  <PresentationFormat>Widescreen</PresentationFormat>
  <Paragraphs>150</Paragraphs>
  <Slides>31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38" baseType="lpstr">
      <vt:lpstr>Arial</vt:lpstr>
      <vt:lpstr>Calibri</vt:lpstr>
      <vt:lpstr>Times New Roman</vt:lpstr>
      <vt:lpstr>Tw Cen MT</vt:lpstr>
      <vt:lpstr>Droplet</vt:lpstr>
      <vt:lpstr>Bitmap Image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cp:keywords>TV-STEM</cp:keywords>
  <dc:description>TV-STEM</dc:description>
  <cp:lastModifiedBy>Nghiêm Xuân</cp:lastModifiedBy>
  <cp:revision>43</cp:revision>
  <dcterms:created xsi:type="dcterms:W3CDTF">2022-08-08T23:18:10Z</dcterms:created>
  <dcterms:modified xsi:type="dcterms:W3CDTF">2022-08-25T18:30:19Z</dcterms:modified>
  <cp:category>TV-STEM</cp:category>
</cp:coreProperties>
</file>